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783" r:id="rId3"/>
    <p:sldMasterId id="2147483787" r:id="rId4"/>
  </p:sldMasterIdLst>
  <p:notesMasterIdLst>
    <p:notesMasterId r:id="rId46"/>
  </p:notesMasterIdLst>
  <p:handoutMasterIdLst>
    <p:handoutMasterId r:id="rId47"/>
  </p:handoutMasterIdLst>
  <p:sldIdLst>
    <p:sldId id="441" r:id="rId5"/>
    <p:sldId id="447" r:id="rId6"/>
    <p:sldId id="414" r:id="rId7"/>
    <p:sldId id="340" r:id="rId8"/>
    <p:sldId id="469" r:id="rId9"/>
    <p:sldId id="467" r:id="rId10"/>
    <p:sldId id="435" r:id="rId11"/>
    <p:sldId id="353" r:id="rId12"/>
    <p:sldId id="354" r:id="rId13"/>
    <p:sldId id="472" r:id="rId14"/>
    <p:sldId id="355" r:id="rId15"/>
    <p:sldId id="356" r:id="rId16"/>
    <p:sldId id="473" r:id="rId17"/>
    <p:sldId id="474" r:id="rId18"/>
    <p:sldId id="310" r:id="rId19"/>
    <p:sldId id="471" r:id="rId20"/>
    <p:sldId id="357" r:id="rId21"/>
    <p:sldId id="424" r:id="rId22"/>
    <p:sldId id="443" r:id="rId23"/>
    <p:sldId id="425" r:id="rId24"/>
    <p:sldId id="475" r:id="rId25"/>
    <p:sldId id="476" r:id="rId26"/>
    <p:sldId id="477" r:id="rId27"/>
    <p:sldId id="478" r:id="rId28"/>
    <p:sldId id="376" r:id="rId29"/>
    <p:sldId id="437" r:id="rId30"/>
    <p:sldId id="329" r:id="rId31"/>
    <p:sldId id="430" r:id="rId32"/>
    <p:sldId id="452" r:id="rId33"/>
    <p:sldId id="453" r:id="rId34"/>
    <p:sldId id="470" r:id="rId35"/>
    <p:sldId id="457" r:id="rId36"/>
    <p:sldId id="458" r:id="rId37"/>
    <p:sldId id="459" r:id="rId38"/>
    <p:sldId id="464" r:id="rId39"/>
    <p:sldId id="465" r:id="rId40"/>
    <p:sldId id="439" r:id="rId41"/>
    <p:sldId id="295" r:id="rId42"/>
    <p:sldId id="304" r:id="rId43"/>
    <p:sldId id="448" r:id="rId44"/>
    <p:sldId id="389" r:id="rId45"/>
  </p:sldIdLst>
  <p:sldSz cx="9144000" cy="6858000" type="screen4x3"/>
  <p:notesSz cx="6858000" cy="9296400"/>
  <p:custDataLst>
    <p:tags r:id="rId4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alibri" pitchFamily="34" charset="0"/>
        <a:ea typeface="ＭＳ Ｐゴシック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alibri" pitchFamily="34" charset="0"/>
        <a:ea typeface="ＭＳ Ｐゴシック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alibri" pitchFamily="34" charset="0"/>
        <a:ea typeface="ＭＳ Ｐゴシック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alibri" pitchFamily="34" charset="0"/>
        <a:ea typeface="ＭＳ Ｐゴシック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bg1"/>
        </a:solidFill>
        <a:latin typeface="Calibri" pitchFamily="34" charset="0"/>
        <a:ea typeface="ＭＳ Ｐゴシック"/>
        <a:cs typeface="Arial" charset="0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Calibri" pitchFamily="34" charset="0"/>
        <a:ea typeface="ＭＳ Ｐゴシック"/>
        <a:cs typeface="Arial" charset="0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Calibri" pitchFamily="34" charset="0"/>
        <a:ea typeface="ＭＳ Ｐゴシック"/>
        <a:cs typeface="Arial" charset="0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Calibri" pitchFamily="34" charset="0"/>
        <a:ea typeface="ＭＳ Ｐゴシック"/>
        <a:cs typeface="Arial" charset="0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Calibri" pitchFamily="34" charset="0"/>
        <a:ea typeface="ＭＳ Ｐゴシック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57E"/>
    <a:srgbClr val="FFFFCC"/>
    <a:srgbClr val="668FB2"/>
    <a:srgbClr val="74C932"/>
    <a:srgbClr val="40CF00"/>
    <a:srgbClr val="FFCCFF"/>
    <a:srgbClr val="F0F3EE"/>
    <a:srgbClr val="A500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9" autoAdjust="0"/>
    <p:restoredTop sz="81682" autoAdjust="0"/>
  </p:normalViewPr>
  <p:slideViewPr>
    <p:cSldViewPr>
      <p:cViewPr>
        <p:scale>
          <a:sx n="70" d="100"/>
          <a:sy n="70" d="100"/>
        </p:scale>
        <p:origin x="-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7" d="100"/>
        <a:sy n="57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32" y="93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gs" Target="tags/tag1.xml"/><Relationship Id="rId8" Type="http://schemas.openxmlformats.org/officeDocument/2006/relationships/slide" Target="slides/slide4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333DFC-5D35-4616-A259-ED6841BDA981}" type="doc">
      <dgm:prSet loTypeId="urn:microsoft.com/office/officeart/2005/8/layout/radial6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17020E18-438B-4245-BC98-04753C527D2D}">
      <dgm:prSet phldrT="[Text]" custT="1"/>
      <dgm:spPr>
        <a:solidFill>
          <a:srgbClr val="74C932"/>
        </a:solidFill>
      </dgm:spPr>
      <dgm:t>
        <a:bodyPr/>
        <a:lstStyle/>
        <a:p>
          <a:r>
            <a:rPr lang="en-US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Balanced</a:t>
          </a:r>
        </a:p>
        <a:p>
          <a:r>
            <a:rPr lang="en-US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Literacy</a:t>
          </a:r>
          <a:endParaRPr lang="en-US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9219C8B-30BF-4472-9D5B-02054EC93FAF}" type="parTrans" cxnId="{93D0A95E-E9F4-4BFA-A093-18C11DA5F151}">
      <dgm:prSet/>
      <dgm:spPr/>
      <dgm:t>
        <a:bodyPr/>
        <a:lstStyle/>
        <a:p>
          <a:endParaRPr lang="en-US"/>
        </a:p>
      </dgm:t>
    </dgm:pt>
    <dgm:pt modelId="{253B2566-350A-49FB-AD9D-1CB6B5F4B4C3}" type="sibTrans" cxnId="{93D0A95E-E9F4-4BFA-A093-18C11DA5F151}">
      <dgm:prSet/>
      <dgm:spPr/>
      <dgm:t>
        <a:bodyPr/>
        <a:lstStyle/>
        <a:p>
          <a:endParaRPr lang="en-US"/>
        </a:p>
      </dgm:t>
    </dgm:pt>
    <dgm:pt modelId="{B13599B3-D02F-4BA4-88C0-094F1AFFEC78}">
      <dgm:prSet phldrT="[Text]" custT="1"/>
      <dgm:spPr>
        <a:solidFill>
          <a:srgbClr val="668FB2"/>
        </a:solidFill>
      </dgm:spPr>
      <dgm:t>
        <a:bodyPr/>
        <a:lstStyle/>
        <a:p>
          <a:r>
            <a:rPr lang="en-US" sz="1400" dirty="0" smtClean="0">
              <a:latin typeface="Arial" pitchFamily="34" charset="0"/>
              <a:cs typeface="Arial" pitchFamily="34" charset="0"/>
            </a:rPr>
            <a:t>CCSS</a:t>
          </a:r>
        </a:p>
        <a:p>
          <a:r>
            <a:rPr lang="en-U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Reading</a:t>
          </a:r>
          <a:endParaRPr lang="en-US" sz="1400" b="1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dgm:t>
    </dgm:pt>
    <dgm:pt modelId="{C8CCE7E1-777D-48C5-A925-4E9AE6D0B47F}" type="parTrans" cxnId="{05260556-9DF7-492D-8893-350E89492855}">
      <dgm:prSet/>
      <dgm:spPr/>
      <dgm:t>
        <a:bodyPr/>
        <a:lstStyle/>
        <a:p>
          <a:endParaRPr lang="en-US"/>
        </a:p>
      </dgm:t>
    </dgm:pt>
    <dgm:pt modelId="{589A79F9-572D-4BF3-A42D-44570C131E76}" type="sibTrans" cxnId="{05260556-9DF7-492D-8893-350E89492855}">
      <dgm:prSet/>
      <dgm:spPr/>
      <dgm:t>
        <a:bodyPr/>
        <a:lstStyle/>
        <a:p>
          <a:endParaRPr lang="en-US"/>
        </a:p>
      </dgm:t>
    </dgm:pt>
    <dgm:pt modelId="{6B3B756F-6E56-498B-9BD4-31AB2081715C}">
      <dgm:prSet phldrT="[Text]" custT="1"/>
      <dgm:spPr>
        <a:solidFill>
          <a:srgbClr val="668FB2"/>
        </a:solidFill>
      </dgm:spPr>
      <dgm:t>
        <a:bodyPr/>
        <a:lstStyle/>
        <a:p>
          <a:r>
            <a:rPr lang="en-US" sz="1400" b="0" dirty="0" smtClean="0">
              <a:latin typeface="Arial" pitchFamily="34" charset="0"/>
              <a:cs typeface="Arial" pitchFamily="34" charset="0"/>
            </a:rPr>
            <a:t>CCSS </a:t>
          </a:r>
          <a:r>
            <a:rPr lang="en-U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Writing</a:t>
          </a:r>
          <a:endParaRPr lang="en-US" sz="1400" b="1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dgm:t>
    </dgm:pt>
    <dgm:pt modelId="{18B5035C-50E4-4FD9-8095-AACF6C2FFF94}" type="parTrans" cxnId="{66AE299E-E6D8-40B4-B46F-0004D7ABBA6F}">
      <dgm:prSet/>
      <dgm:spPr/>
      <dgm:t>
        <a:bodyPr/>
        <a:lstStyle/>
        <a:p>
          <a:endParaRPr lang="en-US"/>
        </a:p>
      </dgm:t>
    </dgm:pt>
    <dgm:pt modelId="{93099158-A93B-478A-8794-E09567D88456}" type="sibTrans" cxnId="{66AE299E-E6D8-40B4-B46F-0004D7ABBA6F}">
      <dgm:prSet/>
      <dgm:spPr/>
      <dgm:t>
        <a:bodyPr/>
        <a:lstStyle/>
        <a:p>
          <a:endParaRPr lang="en-US"/>
        </a:p>
      </dgm:t>
    </dgm:pt>
    <dgm:pt modelId="{54BBB2D9-71F7-422B-B055-0AD1DA6F7001}">
      <dgm:prSet phldrT="[Text]" custT="1"/>
      <dgm:spPr>
        <a:solidFill>
          <a:srgbClr val="668FB2"/>
        </a:solidFill>
      </dgm:spPr>
      <dgm:t>
        <a:bodyPr/>
        <a:lstStyle/>
        <a:p>
          <a:r>
            <a:rPr lang="en-US" sz="1200" dirty="0" smtClean="0">
              <a:latin typeface="Arial" pitchFamily="34" charset="0"/>
              <a:cs typeface="Arial" pitchFamily="34" charset="0"/>
            </a:rPr>
            <a:t>CCSS </a:t>
          </a:r>
          <a:r>
            <a:rPr lang="en-U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Speaking and Listening</a:t>
          </a:r>
          <a:endParaRPr lang="en-US" sz="1200" b="1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dgm:t>
    </dgm:pt>
    <dgm:pt modelId="{D92EE3A7-6880-4F30-BDB6-412648AD083D}" type="parTrans" cxnId="{F0DF420C-967C-4BE5-A3A8-587F89FF7797}">
      <dgm:prSet/>
      <dgm:spPr/>
      <dgm:t>
        <a:bodyPr/>
        <a:lstStyle/>
        <a:p>
          <a:endParaRPr lang="en-US"/>
        </a:p>
      </dgm:t>
    </dgm:pt>
    <dgm:pt modelId="{2AEF4DC0-F1AA-468C-8342-1B6422D1BC12}" type="sibTrans" cxnId="{F0DF420C-967C-4BE5-A3A8-587F89FF7797}">
      <dgm:prSet/>
      <dgm:spPr/>
      <dgm:t>
        <a:bodyPr/>
        <a:lstStyle/>
        <a:p>
          <a:endParaRPr lang="en-US"/>
        </a:p>
      </dgm:t>
    </dgm:pt>
    <dgm:pt modelId="{3E25F8AD-C31E-4CF8-A0DD-24026AAB5F03}">
      <dgm:prSet phldrT="[Text]" custT="1"/>
      <dgm:spPr>
        <a:solidFill>
          <a:srgbClr val="668FB2"/>
        </a:solidFill>
      </dgm:spPr>
      <dgm:t>
        <a:bodyPr/>
        <a:lstStyle/>
        <a:p>
          <a:r>
            <a:rPr lang="en-US" sz="1200" b="0" dirty="0" smtClean="0">
              <a:latin typeface="Arial" pitchFamily="34" charset="0"/>
              <a:cs typeface="Arial" pitchFamily="34" charset="0"/>
            </a:rPr>
            <a:t>CCSS </a:t>
          </a:r>
          <a:r>
            <a:rPr lang="en-U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Language</a:t>
          </a:r>
          <a:endParaRPr lang="en-US" sz="1200" b="1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dgm:t>
    </dgm:pt>
    <dgm:pt modelId="{29DDF964-10F6-42FA-9511-AB1812455A10}" type="parTrans" cxnId="{16369E1B-1693-4A16-805D-7CE974DDC567}">
      <dgm:prSet/>
      <dgm:spPr/>
      <dgm:t>
        <a:bodyPr/>
        <a:lstStyle/>
        <a:p>
          <a:endParaRPr lang="en-US"/>
        </a:p>
      </dgm:t>
    </dgm:pt>
    <dgm:pt modelId="{EF18041F-29E0-471C-8409-70B59F48600E}" type="sibTrans" cxnId="{16369E1B-1693-4A16-805D-7CE974DDC567}">
      <dgm:prSet/>
      <dgm:spPr/>
      <dgm:t>
        <a:bodyPr/>
        <a:lstStyle/>
        <a:p>
          <a:endParaRPr lang="en-US"/>
        </a:p>
      </dgm:t>
    </dgm:pt>
    <dgm:pt modelId="{71424A36-8F4A-4FFE-A258-591ABFD4068D}" type="pres">
      <dgm:prSet presAssocID="{CD333DFC-5D35-4616-A259-ED6841BDA98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CBB0C1-624A-48DB-AB79-02E95E9A6789}" type="pres">
      <dgm:prSet presAssocID="{17020E18-438B-4245-BC98-04753C527D2D}" presName="centerShape" presStyleLbl="node0" presStyleIdx="0" presStyleCnt="1" custScaleX="130623" custScaleY="130016"/>
      <dgm:spPr/>
      <dgm:t>
        <a:bodyPr/>
        <a:lstStyle/>
        <a:p>
          <a:endParaRPr lang="en-US"/>
        </a:p>
      </dgm:t>
    </dgm:pt>
    <dgm:pt modelId="{C5066E90-ECE7-466E-A1FD-57D9FF863F31}" type="pres">
      <dgm:prSet presAssocID="{B13599B3-D02F-4BA4-88C0-094F1AFFEC7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BA115E-014A-49DB-A390-1ECC0B91250D}" type="pres">
      <dgm:prSet presAssocID="{B13599B3-D02F-4BA4-88C0-094F1AFFEC78}" presName="dummy" presStyleCnt="0"/>
      <dgm:spPr/>
    </dgm:pt>
    <dgm:pt modelId="{2D5E021F-B389-4533-81DA-6D3B0C51DE69}" type="pres">
      <dgm:prSet presAssocID="{589A79F9-572D-4BF3-A42D-44570C131E76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A626DAE-6C73-49C1-9440-CAD419191B5A}" type="pres">
      <dgm:prSet presAssocID="{6B3B756F-6E56-498B-9BD4-31AB2081715C}" presName="node" presStyleLbl="node1" presStyleIdx="1" presStyleCnt="4" custRadScaleRad="99437" custRadScaleInc="-5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4C528F-8171-40A3-BE00-4923CACE328F}" type="pres">
      <dgm:prSet presAssocID="{6B3B756F-6E56-498B-9BD4-31AB2081715C}" presName="dummy" presStyleCnt="0"/>
      <dgm:spPr/>
    </dgm:pt>
    <dgm:pt modelId="{68EAA306-0621-4F0D-9E44-8347A9D511DA}" type="pres">
      <dgm:prSet presAssocID="{93099158-A93B-478A-8794-E09567D88456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31BDA15-7289-4F12-8C98-4A09342143F0}" type="pres">
      <dgm:prSet presAssocID="{54BBB2D9-71F7-422B-B055-0AD1DA6F7001}" presName="node" presStyleLbl="node1" presStyleIdx="2" presStyleCnt="4" custRadScaleRad="99437" custRadScaleInc="5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C7F557-83A7-4102-B6D2-711E25A678EF}" type="pres">
      <dgm:prSet presAssocID="{54BBB2D9-71F7-422B-B055-0AD1DA6F7001}" presName="dummy" presStyleCnt="0"/>
      <dgm:spPr/>
    </dgm:pt>
    <dgm:pt modelId="{09DE5C28-766A-479B-9278-35EC8FDCCC43}" type="pres">
      <dgm:prSet presAssocID="{2AEF4DC0-F1AA-468C-8342-1B6422D1BC12}" presName="sibTrans" presStyleLbl="sibTrans2D1" presStyleIdx="2" presStyleCnt="4"/>
      <dgm:spPr/>
      <dgm:t>
        <a:bodyPr/>
        <a:lstStyle/>
        <a:p>
          <a:endParaRPr lang="en-US"/>
        </a:p>
      </dgm:t>
    </dgm:pt>
    <dgm:pt modelId="{88AE3AB1-4306-4DDE-906C-C71E83BD2A5F}" type="pres">
      <dgm:prSet presAssocID="{3E25F8AD-C31E-4CF8-A0DD-24026AAB5F03}" presName="node" presStyleLbl="node1" presStyleIdx="3" presStyleCnt="4" custScaleX="101735" custRadScaleRad="104757" custRadScaleInc="5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F59AB1-6D3A-4830-88A6-EA0C581AB5EB}" type="pres">
      <dgm:prSet presAssocID="{3E25F8AD-C31E-4CF8-A0DD-24026AAB5F03}" presName="dummy" presStyleCnt="0"/>
      <dgm:spPr/>
    </dgm:pt>
    <dgm:pt modelId="{5A4219A8-4E42-419E-B62D-BB61E1780929}" type="pres">
      <dgm:prSet presAssocID="{EF18041F-29E0-471C-8409-70B59F48600E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66AE299E-E6D8-40B4-B46F-0004D7ABBA6F}" srcId="{17020E18-438B-4245-BC98-04753C527D2D}" destId="{6B3B756F-6E56-498B-9BD4-31AB2081715C}" srcOrd="1" destOrd="0" parTransId="{18B5035C-50E4-4FD9-8095-AACF6C2FFF94}" sibTransId="{93099158-A93B-478A-8794-E09567D88456}"/>
    <dgm:cxn modelId="{780955BC-B65A-4C0B-BEDB-67D5F241CB03}" type="presOf" srcId="{2AEF4DC0-F1AA-468C-8342-1B6422D1BC12}" destId="{09DE5C28-766A-479B-9278-35EC8FDCCC43}" srcOrd="0" destOrd="0" presId="urn:microsoft.com/office/officeart/2005/8/layout/radial6"/>
    <dgm:cxn modelId="{93D0A95E-E9F4-4BFA-A093-18C11DA5F151}" srcId="{CD333DFC-5D35-4616-A259-ED6841BDA981}" destId="{17020E18-438B-4245-BC98-04753C527D2D}" srcOrd="0" destOrd="0" parTransId="{D9219C8B-30BF-4472-9D5B-02054EC93FAF}" sibTransId="{253B2566-350A-49FB-AD9D-1CB6B5F4B4C3}"/>
    <dgm:cxn modelId="{0B6E600A-FBF2-48BF-A986-A2A6BD7A4D1B}" type="presOf" srcId="{93099158-A93B-478A-8794-E09567D88456}" destId="{68EAA306-0621-4F0D-9E44-8347A9D511DA}" srcOrd="0" destOrd="0" presId="urn:microsoft.com/office/officeart/2005/8/layout/radial6"/>
    <dgm:cxn modelId="{32E6AC9E-7DD5-4D28-91E2-DCD83B2F7994}" type="presOf" srcId="{589A79F9-572D-4BF3-A42D-44570C131E76}" destId="{2D5E021F-B389-4533-81DA-6D3B0C51DE69}" srcOrd="0" destOrd="0" presId="urn:microsoft.com/office/officeart/2005/8/layout/radial6"/>
    <dgm:cxn modelId="{F1AE9A8B-D706-4315-A3A2-C0D8A91A2537}" type="presOf" srcId="{3E25F8AD-C31E-4CF8-A0DD-24026AAB5F03}" destId="{88AE3AB1-4306-4DDE-906C-C71E83BD2A5F}" srcOrd="0" destOrd="0" presId="urn:microsoft.com/office/officeart/2005/8/layout/radial6"/>
    <dgm:cxn modelId="{B5EC1DFC-641D-4039-A4A9-EC7ACD5C5B70}" type="presOf" srcId="{EF18041F-29E0-471C-8409-70B59F48600E}" destId="{5A4219A8-4E42-419E-B62D-BB61E1780929}" srcOrd="0" destOrd="0" presId="urn:microsoft.com/office/officeart/2005/8/layout/radial6"/>
    <dgm:cxn modelId="{16369E1B-1693-4A16-805D-7CE974DDC567}" srcId="{17020E18-438B-4245-BC98-04753C527D2D}" destId="{3E25F8AD-C31E-4CF8-A0DD-24026AAB5F03}" srcOrd="3" destOrd="0" parTransId="{29DDF964-10F6-42FA-9511-AB1812455A10}" sibTransId="{EF18041F-29E0-471C-8409-70B59F48600E}"/>
    <dgm:cxn modelId="{C315FDBA-0EF4-414C-9628-264543E246A2}" type="presOf" srcId="{17020E18-438B-4245-BC98-04753C527D2D}" destId="{B0CBB0C1-624A-48DB-AB79-02E95E9A6789}" srcOrd="0" destOrd="0" presId="urn:microsoft.com/office/officeart/2005/8/layout/radial6"/>
    <dgm:cxn modelId="{081BE5C4-7795-45A5-8C51-FCA75A9CFDE1}" type="presOf" srcId="{6B3B756F-6E56-498B-9BD4-31AB2081715C}" destId="{7A626DAE-6C73-49C1-9440-CAD419191B5A}" srcOrd="0" destOrd="0" presId="urn:microsoft.com/office/officeart/2005/8/layout/radial6"/>
    <dgm:cxn modelId="{3086AE46-3206-41BE-A246-20F846E1C4E9}" type="presOf" srcId="{CD333DFC-5D35-4616-A259-ED6841BDA981}" destId="{71424A36-8F4A-4FFE-A258-591ABFD4068D}" srcOrd="0" destOrd="0" presId="urn:microsoft.com/office/officeart/2005/8/layout/radial6"/>
    <dgm:cxn modelId="{9CD9494C-66D7-4E83-8F18-45BDDC6DC2AA}" type="presOf" srcId="{B13599B3-D02F-4BA4-88C0-094F1AFFEC78}" destId="{C5066E90-ECE7-466E-A1FD-57D9FF863F31}" srcOrd="0" destOrd="0" presId="urn:microsoft.com/office/officeart/2005/8/layout/radial6"/>
    <dgm:cxn modelId="{05260556-9DF7-492D-8893-350E89492855}" srcId="{17020E18-438B-4245-BC98-04753C527D2D}" destId="{B13599B3-D02F-4BA4-88C0-094F1AFFEC78}" srcOrd="0" destOrd="0" parTransId="{C8CCE7E1-777D-48C5-A925-4E9AE6D0B47F}" sibTransId="{589A79F9-572D-4BF3-A42D-44570C131E76}"/>
    <dgm:cxn modelId="{01C26452-0862-4BFC-8862-49B0F951D004}" type="presOf" srcId="{54BBB2D9-71F7-422B-B055-0AD1DA6F7001}" destId="{731BDA15-7289-4F12-8C98-4A09342143F0}" srcOrd="0" destOrd="0" presId="urn:microsoft.com/office/officeart/2005/8/layout/radial6"/>
    <dgm:cxn modelId="{F0DF420C-967C-4BE5-A3A8-587F89FF7797}" srcId="{17020E18-438B-4245-BC98-04753C527D2D}" destId="{54BBB2D9-71F7-422B-B055-0AD1DA6F7001}" srcOrd="2" destOrd="0" parTransId="{D92EE3A7-6880-4F30-BDB6-412648AD083D}" sibTransId="{2AEF4DC0-F1AA-468C-8342-1B6422D1BC12}"/>
    <dgm:cxn modelId="{810319AE-7806-4FD2-A979-6DD48A69C3B1}" type="presParOf" srcId="{71424A36-8F4A-4FFE-A258-591ABFD4068D}" destId="{B0CBB0C1-624A-48DB-AB79-02E95E9A6789}" srcOrd="0" destOrd="0" presId="urn:microsoft.com/office/officeart/2005/8/layout/radial6"/>
    <dgm:cxn modelId="{9D0F3D75-583E-4EEA-BBA6-BE8FF804A9C4}" type="presParOf" srcId="{71424A36-8F4A-4FFE-A258-591ABFD4068D}" destId="{C5066E90-ECE7-466E-A1FD-57D9FF863F31}" srcOrd="1" destOrd="0" presId="urn:microsoft.com/office/officeart/2005/8/layout/radial6"/>
    <dgm:cxn modelId="{4F12DDAF-022F-43A5-A0A0-EFA63E09C303}" type="presParOf" srcId="{71424A36-8F4A-4FFE-A258-591ABFD4068D}" destId="{E1BA115E-014A-49DB-A390-1ECC0B91250D}" srcOrd="2" destOrd="0" presId="urn:microsoft.com/office/officeart/2005/8/layout/radial6"/>
    <dgm:cxn modelId="{96531468-2EB3-4BC0-AA94-574EA1455CA2}" type="presParOf" srcId="{71424A36-8F4A-4FFE-A258-591ABFD4068D}" destId="{2D5E021F-B389-4533-81DA-6D3B0C51DE69}" srcOrd="3" destOrd="0" presId="urn:microsoft.com/office/officeart/2005/8/layout/radial6"/>
    <dgm:cxn modelId="{C0A3DF47-72A0-41C9-8869-46B2DA1BD642}" type="presParOf" srcId="{71424A36-8F4A-4FFE-A258-591ABFD4068D}" destId="{7A626DAE-6C73-49C1-9440-CAD419191B5A}" srcOrd="4" destOrd="0" presId="urn:microsoft.com/office/officeart/2005/8/layout/radial6"/>
    <dgm:cxn modelId="{94D967B5-3334-4EA1-98AD-E8D8B369369C}" type="presParOf" srcId="{71424A36-8F4A-4FFE-A258-591ABFD4068D}" destId="{DE4C528F-8171-40A3-BE00-4923CACE328F}" srcOrd="5" destOrd="0" presId="urn:microsoft.com/office/officeart/2005/8/layout/radial6"/>
    <dgm:cxn modelId="{5B24A7F7-C0CC-46C5-A2AF-EE0EDF0A6FAD}" type="presParOf" srcId="{71424A36-8F4A-4FFE-A258-591ABFD4068D}" destId="{68EAA306-0621-4F0D-9E44-8347A9D511DA}" srcOrd="6" destOrd="0" presId="urn:microsoft.com/office/officeart/2005/8/layout/radial6"/>
    <dgm:cxn modelId="{55AABB36-A397-45A0-8C59-B3B37C88979D}" type="presParOf" srcId="{71424A36-8F4A-4FFE-A258-591ABFD4068D}" destId="{731BDA15-7289-4F12-8C98-4A09342143F0}" srcOrd="7" destOrd="0" presId="urn:microsoft.com/office/officeart/2005/8/layout/radial6"/>
    <dgm:cxn modelId="{629BBB9F-5A02-4202-85FA-21D9E0CB61E9}" type="presParOf" srcId="{71424A36-8F4A-4FFE-A258-591ABFD4068D}" destId="{90C7F557-83A7-4102-B6D2-711E25A678EF}" srcOrd="8" destOrd="0" presId="urn:microsoft.com/office/officeart/2005/8/layout/radial6"/>
    <dgm:cxn modelId="{F1FE2B0D-AEA9-4B2A-8525-899EE8245C54}" type="presParOf" srcId="{71424A36-8F4A-4FFE-A258-591ABFD4068D}" destId="{09DE5C28-766A-479B-9278-35EC8FDCCC43}" srcOrd="9" destOrd="0" presId="urn:microsoft.com/office/officeart/2005/8/layout/radial6"/>
    <dgm:cxn modelId="{32AD5F86-6AE2-47B9-B7B9-3E81D0DA5FE6}" type="presParOf" srcId="{71424A36-8F4A-4FFE-A258-591ABFD4068D}" destId="{88AE3AB1-4306-4DDE-906C-C71E83BD2A5F}" srcOrd="10" destOrd="0" presId="urn:microsoft.com/office/officeart/2005/8/layout/radial6"/>
    <dgm:cxn modelId="{6C233C98-4016-49D9-B78F-88F4FD691D31}" type="presParOf" srcId="{71424A36-8F4A-4FFE-A258-591ABFD4068D}" destId="{19F59AB1-6D3A-4830-88A6-EA0C581AB5EB}" srcOrd="11" destOrd="0" presId="urn:microsoft.com/office/officeart/2005/8/layout/radial6"/>
    <dgm:cxn modelId="{6B12194E-1373-4E06-994A-BA401606357D}" type="presParOf" srcId="{71424A36-8F4A-4FFE-A258-591ABFD4068D}" destId="{5A4219A8-4E42-419E-B62D-BB61E178092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7F3CBBF-ECE7-490A-9FF4-BD95D5E5CD28}" type="datetime1">
              <a:rPr lang="en-US"/>
              <a:pPr>
                <a:defRPr/>
              </a:pPr>
              <a:t>10/28/2011</a:t>
            </a:fld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43F4CFC-F915-408E-88C9-639D814D2E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2520644A-9C52-46F0-8864-FE28B8359682}" type="datetime1">
              <a:rPr lang="en-US"/>
              <a:pPr>
                <a:defRPr/>
              </a:pPr>
              <a:t>10/28/2011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026F7111-D39D-4816-B8BD-28EA123E8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endParaRPr lang="en-US" smtClean="0">
              <a:ea typeface="ＭＳ Ｐゴシック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377B6E07-38F3-4185-A53B-265B38C27904}" type="slidenum">
              <a:rPr lang="en-US" smtClean="0">
                <a:solidFill>
                  <a:srgbClr val="FFFFFF"/>
                </a:solidFill>
                <a:ea typeface="ＭＳ Ｐゴシック" pitchFamily="34" charset="-128"/>
              </a:rPr>
              <a:pPr>
                <a:defRPr/>
              </a:pPr>
              <a:t>1</a:t>
            </a:fld>
            <a:endParaRPr lang="en-US" smtClean="0">
              <a:solidFill>
                <a:srgbClr val="FFFFFF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i="1" smtClean="0">
              <a:solidFill>
                <a:srgbClr val="FF0000"/>
              </a:solidFill>
              <a:ea typeface="ＭＳ Ｐゴシック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965D9C03-9AC9-4718-BB42-3ABC88B40300}" type="slidenum">
              <a:rPr lang="en-US" smtClean="0">
                <a:ea typeface="ＭＳ Ｐゴシック" pitchFamily="34" charset="-128"/>
              </a:rPr>
              <a:pPr>
                <a:defRPr/>
              </a:pPr>
              <a:t>12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9F08753C-F55B-4424-9904-772C13D7DD35}" type="slidenum">
              <a:rPr lang="en-US" smtClean="0">
                <a:ea typeface="ＭＳ Ｐゴシック" pitchFamily="34" charset="-128"/>
              </a:rPr>
              <a:pPr>
                <a:defRPr/>
              </a:pPr>
              <a:t>15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1FDA4C22-27B8-4B85-A7CA-CEEC146918D5}" type="slidenum">
              <a:rPr lang="en-US" smtClean="0">
                <a:ea typeface="ＭＳ Ｐゴシック" pitchFamily="34" charset="-128"/>
              </a:rPr>
              <a:pPr>
                <a:defRPr/>
              </a:pPr>
              <a:t>17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ea typeface="ＭＳ Ｐゴシック"/>
            </a:endParaRPr>
          </a:p>
          <a:p>
            <a:pPr eaLnBrk="1" hangingPunct="1"/>
            <a:endParaRPr lang="en-US" smtClean="0">
              <a:ea typeface="ＭＳ Ｐゴシック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B3617A3C-CE3D-4A33-99A5-A1FB38B7FF3B}" type="slidenum">
              <a:rPr lang="en-US" smtClean="0">
                <a:ea typeface="ＭＳ Ｐゴシック" pitchFamily="34" charset="-128"/>
              </a:rPr>
              <a:pPr>
                <a:defRPr/>
              </a:pPr>
              <a:t>18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B3CD3A96-87CB-483A-864F-F182BF73B19F}" type="slidenum">
              <a:rPr lang="en-US" smtClean="0">
                <a:ea typeface="ＭＳ Ｐゴシック" pitchFamily="34" charset="-128"/>
              </a:rPr>
              <a:pPr>
                <a:defRPr/>
              </a:pPr>
              <a:t>19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b="1" smtClean="0">
              <a:ea typeface="ＭＳ Ｐゴシック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B90F877-C2EA-49AD-9267-A1D8B4086C51}" type="slidenum">
              <a:rPr lang="en-US" smtClean="0">
                <a:ea typeface="ＭＳ Ｐゴシック" pitchFamily="34" charset="-128"/>
              </a:rPr>
              <a:pPr>
                <a:defRPr/>
              </a:pPr>
              <a:t>20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smtClean="0">
              <a:ea typeface="ＭＳ Ｐゴシック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07D2C51B-CF10-41EC-93CA-4AF0E607C0C3}" type="slidenum">
              <a:rPr lang="en-US" smtClean="0">
                <a:ea typeface="ＭＳ Ｐゴシック" pitchFamily="34" charset="-128"/>
              </a:rPr>
              <a:pPr>
                <a:defRPr/>
              </a:pPr>
              <a:t>25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smtClean="0">
              <a:ea typeface="ＭＳ Ｐゴシック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1B738908-E98C-4732-B6D5-B9057417BB96}" type="slidenum">
              <a:rPr lang="en-US" smtClean="0">
                <a:ea typeface="ＭＳ Ｐゴシック" pitchFamily="34" charset="-128"/>
              </a:rPr>
              <a:pPr>
                <a:defRPr/>
              </a:pPr>
              <a:t>26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F8BDC919-F8E1-41EE-AB8F-54426719F7EF}" type="slidenum">
              <a:rPr lang="en-US" smtClean="0">
                <a:ea typeface="ＭＳ Ｐゴシック" pitchFamily="34" charset="-128"/>
              </a:rPr>
              <a:pPr>
                <a:defRPr/>
              </a:pPr>
              <a:t>27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smtClean="0">
              <a:ea typeface="ＭＳ Ｐゴシック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4A7E96D-3FC4-4827-8541-E106BCF454B1}" type="slidenum">
              <a:rPr lang="en-US" smtClean="0">
                <a:ea typeface="ＭＳ Ｐゴシック" pitchFamily="34" charset="-128"/>
              </a:rPr>
              <a:pPr>
                <a:defRPr/>
              </a:pPr>
              <a:t>28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68CF1029-45CC-4A5F-9BA9-59CAAF6426E3}" type="slidenum">
              <a:rPr lang="en-US" smtClean="0">
                <a:ea typeface="ＭＳ Ｐゴシック" pitchFamily="34" charset="-128"/>
              </a:rPr>
              <a:pPr>
                <a:defRPr/>
              </a:pPr>
              <a:t>3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3CBA1757-6E13-4B9C-A775-0FEDC0F5BC9F}" type="slidenum">
              <a:rPr lang="en-US" smtClean="0">
                <a:ea typeface="ＭＳ Ｐゴシック" pitchFamily="34" charset="-128"/>
              </a:rPr>
              <a:pPr>
                <a:defRPr/>
              </a:pPr>
              <a:t>29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D187F4FC-5D62-4FEF-8F8C-35BDE4BDE80F}" type="slidenum">
              <a:rPr lang="en-US" smtClean="0">
                <a:ea typeface="ＭＳ Ｐゴシック" pitchFamily="34" charset="-128"/>
              </a:rPr>
              <a:pPr>
                <a:defRPr/>
              </a:pPr>
              <a:t>30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b="1" smtClean="0">
              <a:ea typeface="ＭＳ Ｐゴシック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97E58DB0-A23D-4DBA-86FB-FC66B3B17FD9}" type="slidenum">
              <a:rPr lang="en-US" smtClean="0">
                <a:solidFill>
                  <a:srgbClr val="000000"/>
                </a:solidFill>
                <a:ea typeface="ＭＳ Ｐゴシック" pitchFamily="34" charset="-128"/>
              </a:rPr>
              <a:pPr>
                <a:defRPr/>
              </a:pPr>
              <a:t>32</a:t>
            </a:fld>
            <a:endParaRPr lang="en-US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ea typeface="ＭＳ Ｐゴシック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9670F9C2-96D8-4754-A5EF-2362EC6CE732}" type="slidenum">
              <a:rPr lang="en-US" smtClean="0">
                <a:solidFill>
                  <a:srgbClr val="000000"/>
                </a:solidFill>
                <a:ea typeface="ＭＳ Ｐゴシック" pitchFamily="34" charset="-128"/>
              </a:rPr>
              <a:pPr>
                <a:defRPr/>
              </a:pPr>
              <a:t>33</a:t>
            </a:fld>
            <a:endParaRPr lang="en-US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ea typeface="ＭＳ Ｐゴシック"/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2A61833-1DAB-4EB1-A02E-1C85E184FE1F}" type="slidenum">
              <a:rPr lang="en-US" smtClean="0">
                <a:solidFill>
                  <a:srgbClr val="000000"/>
                </a:solidFill>
                <a:ea typeface="ＭＳ Ｐゴシック" pitchFamily="34" charset="-128"/>
              </a:rPr>
              <a:pPr>
                <a:defRPr/>
              </a:pPr>
              <a:t>34</a:t>
            </a:fld>
            <a:endParaRPr lang="en-US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4D012AA5-58AC-407D-A843-4F6832B967FD}" type="slidenum">
              <a:rPr lang="en-US" smtClean="0">
                <a:ea typeface="ＭＳ Ｐゴシック" pitchFamily="34" charset="-128"/>
              </a:rPr>
              <a:pPr>
                <a:defRPr/>
              </a:pPr>
              <a:t>35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  <a:p>
            <a:endParaRPr lang="en-US" smtClean="0">
              <a:ea typeface="ＭＳ Ｐゴシック"/>
            </a:endParaRPr>
          </a:p>
          <a:p>
            <a:endParaRPr lang="en-US" smtClean="0">
              <a:ea typeface="ＭＳ Ｐゴシック"/>
            </a:endParaRPr>
          </a:p>
          <a:p>
            <a:endParaRPr lang="en-US" smtClean="0">
              <a:ea typeface="ＭＳ Ｐゴシック"/>
            </a:endParaRP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D7CE8BCE-3A3D-4D7D-BAB3-FA15EE22AAB2}" type="slidenum">
              <a:rPr lang="en-US" smtClean="0">
                <a:ea typeface="ＭＳ Ｐゴシック" pitchFamily="34" charset="-128"/>
              </a:rPr>
              <a:pPr>
                <a:defRPr/>
              </a:pPr>
              <a:t>36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ea typeface="ＭＳ Ｐゴシック"/>
              </a:rPr>
              <a:t> </a:t>
            </a: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5EB9BFC-043C-47FA-B387-13BE32CA4608}" type="slidenum">
              <a:rPr lang="en-US" smtClean="0">
                <a:ea typeface="ＭＳ Ｐゴシック" pitchFamily="34" charset="-128"/>
              </a:rPr>
              <a:pPr>
                <a:defRPr/>
              </a:pPr>
              <a:t>37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737C2D66-3AA6-4E09-AEB4-EBACB78067B9}" type="slidenum">
              <a:rPr lang="en-US" smtClean="0">
                <a:ea typeface="ＭＳ Ｐゴシック" pitchFamily="34" charset="-128"/>
              </a:rPr>
              <a:pPr>
                <a:defRPr/>
              </a:pPr>
              <a:t>38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2F5AC881-C794-44EF-989A-4191476BC96B}" type="slidenum">
              <a:rPr lang="en-US" smtClean="0">
                <a:ea typeface="ＭＳ Ｐゴシック" pitchFamily="34" charset="-128"/>
              </a:rPr>
              <a:pPr>
                <a:defRPr/>
              </a:pPr>
              <a:t>39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4E0820B-6650-4CF0-81B4-D3BCA457F9EF}" type="slidenum">
              <a:rPr lang="en-US" smtClean="0">
                <a:ea typeface="ＭＳ Ｐゴシック" pitchFamily="34" charset="-128"/>
              </a:rPr>
              <a:pPr>
                <a:defRPr/>
              </a:pPr>
              <a:t>4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57244631-D67B-4AB4-A37C-41D84DAA49DC}" type="slidenum">
              <a:rPr lang="en-US" smtClean="0">
                <a:ea typeface="ＭＳ Ｐゴシック" pitchFamily="34" charset="-128"/>
              </a:rPr>
              <a:pPr>
                <a:defRPr/>
              </a:pPr>
              <a:t>41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0467A940-AD7F-4D16-BC4F-38FCAE053A43}" type="slidenum">
              <a:rPr lang="en-US" smtClean="0">
                <a:ea typeface="ＭＳ Ｐゴシック" pitchFamily="34" charset="-128"/>
              </a:rPr>
              <a:pPr>
                <a:defRPr/>
              </a:pPr>
              <a:t>5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5BC931C7-D9F1-4FEF-9337-43215ECA3106}" type="slidenum">
              <a:rPr lang="en-US" smtClean="0">
                <a:ea typeface="ＭＳ Ｐゴシック" pitchFamily="34" charset="-128"/>
              </a:rPr>
              <a:pPr>
                <a:defRPr/>
              </a:pPr>
              <a:t>6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0245D588-EDE6-4C1A-90AB-D32245CD7138}" type="slidenum">
              <a:rPr lang="en-US" smtClean="0">
                <a:ea typeface="ＭＳ Ｐゴシック" pitchFamily="34" charset="-128"/>
              </a:rPr>
              <a:pPr>
                <a:defRPr/>
              </a:pPr>
              <a:t>7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F5C97EED-6836-4112-8CCB-7C0FE370B5A7}" type="slidenum">
              <a:rPr lang="en-US" smtClean="0">
                <a:ea typeface="ＭＳ Ｐゴシック" pitchFamily="34" charset="-128"/>
              </a:rPr>
              <a:pPr>
                <a:defRPr/>
              </a:pPr>
              <a:t>8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  <a:ea typeface="ＭＳ Ｐゴシック"/>
              <a:cs typeface="Arial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708B38C0-D5C1-4894-8843-FD6EF781CAA9}" type="slidenum">
              <a:rPr lang="en-US" smtClean="0">
                <a:ea typeface="ＭＳ Ｐゴシック" pitchFamily="34" charset="-128"/>
              </a:rPr>
              <a:pPr>
                <a:defRPr/>
              </a:pPr>
              <a:t>9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ea typeface="ＭＳ Ｐゴシック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D9787F71-5896-4157-9A47-5EC3C932BA80}" type="slidenum">
              <a:rPr lang="en-US" smtClean="0">
                <a:ea typeface="ＭＳ Ｐゴシック" pitchFamily="34" charset="-128"/>
              </a:rPr>
              <a:pPr>
                <a:defRPr/>
              </a:pPr>
              <a:t>11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31BBA-4183-4FD2-A71A-FFB1996B54A2}" type="datetime1">
              <a:rPr lang="en-US"/>
              <a:pPr>
                <a:defRPr/>
              </a:pPr>
              <a:t>10/28/2011</a:t>
            </a:fld>
            <a:r>
              <a:rPr lang="en-US"/>
              <a:t>  •  page </a:t>
            </a:r>
            <a:fld id="{686DA4FF-4FE4-4579-903A-7D3B4BF76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prstClr val="white"/>
              </a:solidFill>
            </a:endParaRPr>
          </a:p>
        </p:txBody>
      </p:sp>
      <p:pic>
        <p:nvPicPr>
          <p:cNvPr id="5" name="Picture 7" descr="CareerandCollege_FINAL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74638" y="228600"/>
            <a:ext cx="1849437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ppt_acre_wordheader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304800"/>
            <a:ext cx="65532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9"/>
          <p:cNvCxnSpPr>
            <a:cxnSpLocks noChangeShapeType="1"/>
          </p:cNvCxnSpPr>
          <p:nvPr userDrawn="1"/>
        </p:nvCxnSpPr>
        <p:spPr bwMode="auto">
          <a:xfrm>
            <a:off x="2235200" y="152400"/>
            <a:ext cx="0" cy="1447800"/>
          </a:xfrm>
          <a:prstGeom prst="line">
            <a:avLst/>
          </a:prstGeom>
          <a:noFill/>
          <a:ln w="25400">
            <a:solidFill>
              <a:srgbClr val="00457E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8" name="Rectangle 10"/>
          <p:cNvSpPr/>
          <p:nvPr userDrawn="1"/>
        </p:nvSpPr>
        <p:spPr>
          <a:xfrm>
            <a:off x="0" y="1773238"/>
            <a:ext cx="9144000" cy="147637"/>
          </a:xfrm>
          <a:prstGeom prst="rect">
            <a:avLst/>
          </a:prstGeom>
          <a:solidFill>
            <a:srgbClr val="0045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839200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34200" y="6354763"/>
            <a:ext cx="19050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prstClr val="white"/>
                </a:solidFill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684E823-83EE-4712-9C9F-9831D647CBAF}" type="datetime1">
              <a:rPr lang="en-US"/>
              <a:pPr>
                <a:defRPr/>
              </a:pPr>
              <a:t>10/28/2011</a:t>
            </a:fld>
            <a:r>
              <a:rPr lang="en-US" dirty="0"/>
              <a:t>  •  page </a:t>
            </a:r>
            <a:fld id="{A67584EB-5562-4F1A-9830-C094104016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31BBA-4183-4FD2-A71A-FFB1996B54A2}" type="datetime1">
              <a:rPr lang="en-US"/>
              <a:pPr>
                <a:defRPr/>
              </a:pPr>
              <a:t>10/28/2011</a:t>
            </a:fld>
            <a:r>
              <a:rPr lang="en-US"/>
              <a:t>  •  page </a:t>
            </a:r>
            <a:fld id="{D5C80B8B-6966-4848-A543-E529077A0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31BBA-4183-4FD2-A71A-FFB1996B54A2}" type="datetime1">
              <a:rPr lang="en-US"/>
              <a:pPr>
                <a:defRPr/>
              </a:pPr>
              <a:t>10/28/2011</a:t>
            </a:fld>
            <a:r>
              <a:rPr lang="en-US"/>
              <a:t>  •  page </a:t>
            </a:r>
            <a:fld id="{A7206D1E-1BBF-4E90-A145-98DB26AEF1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 userDrawn="1"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31BBA-4183-4FD2-A71A-FFB1996B54A2}" type="datetime1">
              <a:rPr lang="en-US"/>
              <a:pPr>
                <a:defRPr/>
              </a:pPr>
              <a:t>10/28/2011</a:t>
            </a:fld>
            <a:r>
              <a:rPr lang="en-US"/>
              <a:t>  •  page </a:t>
            </a:r>
            <a:fld id="{DF1E1ED1-7D43-4FBD-9C23-E291A83A31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457E">
            <a:alpha val="6509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pic>
        <p:nvPicPr>
          <p:cNvPr id="5" name="Picture 7" descr="CareerandCollege_FINAL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74638" y="228600"/>
            <a:ext cx="1849437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ppt_acre_wordheader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304800"/>
            <a:ext cx="65532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9"/>
          <p:cNvCxnSpPr>
            <a:cxnSpLocks noChangeShapeType="1"/>
          </p:cNvCxnSpPr>
          <p:nvPr userDrawn="1"/>
        </p:nvCxnSpPr>
        <p:spPr bwMode="auto">
          <a:xfrm>
            <a:off x="2235200" y="152400"/>
            <a:ext cx="0" cy="1447800"/>
          </a:xfrm>
          <a:prstGeom prst="line">
            <a:avLst/>
          </a:prstGeom>
          <a:noFill/>
          <a:ln w="25400">
            <a:solidFill>
              <a:srgbClr val="00457E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8" name="Rectangle 10"/>
          <p:cNvSpPr/>
          <p:nvPr userDrawn="1"/>
        </p:nvSpPr>
        <p:spPr>
          <a:xfrm>
            <a:off x="0" y="1773238"/>
            <a:ext cx="9144000" cy="147637"/>
          </a:xfrm>
          <a:prstGeom prst="rect">
            <a:avLst/>
          </a:prstGeom>
          <a:solidFill>
            <a:srgbClr val="0045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839200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prstClr val="white"/>
              </a:solidFill>
            </a:endParaRPr>
          </a:p>
        </p:txBody>
      </p:sp>
      <p:pic>
        <p:nvPicPr>
          <p:cNvPr id="5" name="Picture 7" descr="CareerandCollege_FINAL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74638" y="228600"/>
            <a:ext cx="1849437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ppt_acre_wordheader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304800"/>
            <a:ext cx="65532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9"/>
          <p:cNvCxnSpPr>
            <a:cxnSpLocks noChangeShapeType="1"/>
          </p:cNvCxnSpPr>
          <p:nvPr userDrawn="1"/>
        </p:nvCxnSpPr>
        <p:spPr bwMode="auto">
          <a:xfrm>
            <a:off x="2235200" y="152400"/>
            <a:ext cx="0" cy="1447800"/>
          </a:xfrm>
          <a:prstGeom prst="line">
            <a:avLst/>
          </a:prstGeom>
          <a:noFill/>
          <a:ln w="25400">
            <a:solidFill>
              <a:srgbClr val="00457E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8" name="Rectangle 10"/>
          <p:cNvSpPr/>
          <p:nvPr userDrawn="1"/>
        </p:nvSpPr>
        <p:spPr>
          <a:xfrm>
            <a:off x="0" y="1773238"/>
            <a:ext cx="9144000" cy="147637"/>
          </a:xfrm>
          <a:prstGeom prst="rect">
            <a:avLst/>
          </a:prstGeom>
          <a:solidFill>
            <a:srgbClr val="0045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839200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34200" y="6354763"/>
            <a:ext cx="19050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prstClr val="white"/>
                </a:solidFill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684E823-83EE-4712-9C9F-9831D647CBAF}" type="datetime1">
              <a:rPr lang="en-US"/>
              <a:pPr>
                <a:defRPr/>
              </a:pPr>
              <a:t>10/28/2011</a:t>
            </a:fld>
            <a:r>
              <a:rPr lang="en-US" dirty="0"/>
              <a:t>  •  page </a:t>
            </a:r>
            <a:fld id="{CCCE004E-3942-4CB9-B798-A28090741E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 userDrawn="1">
            <p:ph type="sldNum" sz="quarter" idx="10"/>
          </p:nvPr>
        </p:nvSpPr>
        <p:spPr>
          <a:xfrm>
            <a:off x="6934200" y="6354763"/>
            <a:ext cx="19050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8A03BF0-0FC2-4821-8F69-880A49C9CAE6}" type="datetime1">
              <a:rPr lang="en-US"/>
              <a:pPr>
                <a:defRPr/>
              </a:pPr>
              <a:t>10/28/2011</a:t>
            </a:fld>
            <a:r>
              <a:rPr lang="en-US"/>
              <a:t>  •  page </a:t>
            </a:r>
            <a:fld id="{0BF8DB72-4CE4-4951-B4A6-6E25E10388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141EF12C-DC11-479D-852F-31A55B7729A1}" type="datetimeFigureOut">
              <a:rPr lang="en-US"/>
              <a:pPr>
                <a:defRPr/>
              </a:pPr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BA8C082-5CA8-4BC4-9997-7A2A879787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162675"/>
            <a:ext cx="9144000" cy="695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572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240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9" name="Group 5"/>
          <p:cNvGrpSpPr>
            <a:grpSpLocks/>
          </p:cNvGrpSpPr>
          <p:nvPr userDrawn="1"/>
        </p:nvGrpSpPr>
        <p:grpSpPr bwMode="auto">
          <a:xfrm>
            <a:off x="228600" y="6202363"/>
            <a:ext cx="4302125" cy="665162"/>
            <a:chOff x="228601" y="6172200"/>
            <a:chExt cx="4302759" cy="664822"/>
          </a:xfrm>
        </p:grpSpPr>
        <p:pic>
          <p:nvPicPr>
            <p:cNvPr id="1032" name="Picture 4" descr="CareerandCollege_FINAL.png"/>
            <p:cNvPicPr>
              <a:picLocks noChangeAspect="1"/>
            </p:cNvPicPr>
            <p:nvPr userDrawn="1"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8601" y="6247870"/>
              <a:ext cx="693622" cy="517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8" descr="ppt_acre_wordheader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60991" y="6172200"/>
              <a:ext cx="3470369" cy="664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Connector 10"/>
            <p:cNvCxnSpPr>
              <a:cxnSpLocks noChangeShapeType="1"/>
            </p:cNvCxnSpPr>
            <p:nvPr userDrawn="1"/>
          </p:nvCxnSpPr>
          <p:spPr bwMode="auto">
            <a:xfrm>
              <a:off x="1000240" y="6246774"/>
              <a:ext cx="0" cy="506154"/>
            </a:xfrm>
            <a:prstGeom prst="line">
              <a:avLst/>
            </a:prstGeom>
            <a:noFill/>
            <a:ln w="25400">
              <a:solidFill>
                <a:srgbClr val="00457E"/>
              </a:solidFill>
              <a:round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</p:cxnSp>
      </p:grpSp>
      <p:sp>
        <p:nvSpPr>
          <p:cNvPr id="15" name="Rectangle 14"/>
          <p:cNvSpPr/>
          <p:nvPr userDrawn="1"/>
        </p:nvSpPr>
        <p:spPr>
          <a:xfrm>
            <a:off x="-76200" y="6116638"/>
            <a:ext cx="9372600" cy="76200"/>
          </a:xfrm>
          <a:prstGeom prst="rect">
            <a:avLst/>
          </a:prstGeom>
          <a:solidFill>
            <a:srgbClr val="0045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19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934200" y="6354763"/>
            <a:ext cx="1905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00457E"/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0C431BBA-4183-4FD2-A71A-FFB1996B54A2}" type="datetime1">
              <a:rPr lang="en-US"/>
              <a:pPr>
                <a:defRPr/>
              </a:pPr>
              <a:t>10/28/2011</a:t>
            </a:fld>
            <a:r>
              <a:rPr lang="en-US"/>
              <a:t>  •  page </a:t>
            </a:r>
            <a:fld id="{82CEB73F-D31B-4986-9870-C06BEB2C76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7" r:id="rId2"/>
    <p:sldLayoutId id="2147483796" r:id="rId3"/>
    <p:sldLayoutId id="2147483795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00457E"/>
          </a:solidFill>
          <a:latin typeface="Arial"/>
          <a:ea typeface="Arial" charset="0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00457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457E"/>
          </a:solidFill>
          <a:latin typeface="Arial"/>
          <a:ea typeface="Arial" charset="0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457E"/>
          </a:solidFill>
          <a:latin typeface="Arial"/>
          <a:ea typeface="Arial" charset="0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457E"/>
          </a:solidFill>
          <a:latin typeface="Arial"/>
          <a:ea typeface="Arial" charset="0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457E"/>
          </a:solidFill>
          <a:latin typeface="Arial"/>
          <a:ea typeface="Arial" charset="0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457E"/>
          </a:solidFill>
          <a:latin typeface="Arial"/>
          <a:ea typeface="Arial" charset="0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2"/>
          <p:cNvSpPr>
            <a:spLocks noGrp="1"/>
          </p:cNvSpPr>
          <p:nvPr>
            <p:ph type="ctrTitle"/>
          </p:nvPr>
        </p:nvSpPr>
        <p:spPr bwMode="auto">
          <a:xfrm>
            <a:off x="3657600" y="1752600"/>
            <a:ext cx="5105400" cy="20796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50000"/>
              </a:lnSpc>
            </a:pPr>
            <a:r>
              <a:rPr lang="en-US" sz="3600" smtClean="0">
                <a:solidFill>
                  <a:srgbClr val="FF0000"/>
                </a:solidFill>
                <a:latin typeface="Arial" charset="0"/>
                <a:ea typeface="ＭＳ Ｐゴシック"/>
                <a:cs typeface="Arial" charset="0"/>
              </a:rPr>
              <a:t/>
            </a:r>
            <a:br>
              <a:rPr lang="en-US" sz="3600" smtClean="0">
                <a:solidFill>
                  <a:srgbClr val="FF0000"/>
                </a:solidFill>
                <a:latin typeface="Arial" charset="0"/>
                <a:ea typeface="ＭＳ Ｐゴシック"/>
                <a:cs typeface="Arial" charset="0"/>
              </a:rPr>
            </a:br>
            <a:r>
              <a:rPr lang="en-US" sz="3600" smtClean="0">
                <a:solidFill>
                  <a:srgbClr val="FF0000"/>
                </a:solidFill>
                <a:latin typeface="Arial" charset="0"/>
                <a:ea typeface="ＭＳ Ｐゴシック"/>
                <a:cs typeface="Arial" charset="0"/>
              </a:rPr>
              <a:t/>
            </a:r>
            <a:br>
              <a:rPr lang="en-US" sz="3600" smtClean="0">
                <a:solidFill>
                  <a:srgbClr val="FF0000"/>
                </a:solidFill>
                <a:latin typeface="Arial" charset="0"/>
                <a:ea typeface="ＭＳ Ｐゴシック"/>
                <a:cs typeface="Arial" charset="0"/>
              </a:rPr>
            </a:br>
            <a:r>
              <a:rPr lang="en-US" sz="4000" smtClean="0">
                <a:solidFill>
                  <a:srgbClr val="FF0000"/>
                </a:solidFill>
                <a:latin typeface="Arial" charset="0"/>
                <a:ea typeface="ＭＳ Ｐゴシック"/>
                <a:cs typeface="Arial" charset="0"/>
              </a:rPr>
              <a:t>ELA Phase II</a:t>
            </a:r>
            <a:r>
              <a:rPr lang="en-US" sz="4000" smtClean="0">
                <a:solidFill>
                  <a:srgbClr val="376092"/>
                </a:solidFill>
                <a:latin typeface="Arial" charset="0"/>
                <a:ea typeface="ＭＳ Ｐゴシック"/>
                <a:cs typeface="Arial" charset="0"/>
              </a:rPr>
              <a:t/>
            </a:r>
            <a:br>
              <a:rPr lang="en-US" sz="4000" smtClean="0">
                <a:solidFill>
                  <a:srgbClr val="376092"/>
                </a:solidFill>
                <a:latin typeface="Arial" charset="0"/>
                <a:ea typeface="ＭＳ Ｐゴシック"/>
                <a:cs typeface="Arial" charset="0"/>
              </a:rPr>
            </a:br>
            <a:r>
              <a:rPr lang="en-US" sz="4000" smtClean="0">
                <a:solidFill>
                  <a:srgbClr val="376092"/>
                </a:solidFill>
                <a:latin typeface="Arial" charset="0"/>
                <a:ea typeface="ＭＳ Ｐゴシック"/>
                <a:cs typeface="Arial" charset="0"/>
              </a:rPr>
              <a:t/>
            </a:r>
            <a:br>
              <a:rPr lang="en-US" sz="4000" smtClean="0">
                <a:solidFill>
                  <a:srgbClr val="376092"/>
                </a:solidFill>
                <a:latin typeface="Arial" charset="0"/>
                <a:ea typeface="ＭＳ Ｐゴシック"/>
                <a:cs typeface="Arial" charset="0"/>
              </a:rPr>
            </a:br>
            <a:r>
              <a:rPr lang="en-US" sz="3600" smtClean="0">
                <a:solidFill>
                  <a:srgbClr val="376092"/>
                </a:solidFill>
                <a:latin typeface="Arial" charset="0"/>
                <a:ea typeface="ＭＳ Ｐゴシック"/>
                <a:cs typeface="Arial" charset="0"/>
              </a:rPr>
              <a:t> </a:t>
            </a:r>
            <a:r>
              <a:rPr lang="en-US" sz="3600" smtClean="0">
                <a:solidFill>
                  <a:srgbClr val="FF0000"/>
                </a:solidFill>
                <a:latin typeface="Arial" charset="0"/>
                <a:ea typeface="ＭＳ Ｐゴシック"/>
                <a:cs typeface="Arial" charset="0"/>
              </a:rPr>
              <a:t>2011-2012</a:t>
            </a:r>
            <a:br>
              <a:rPr lang="en-US" sz="3600" smtClean="0">
                <a:solidFill>
                  <a:srgbClr val="FF0000"/>
                </a:solidFill>
                <a:latin typeface="Arial" charset="0"/>
                <a:ea typeface="ＭＳ Ｐゴシック"/>
                <a:cs typeface="Arial" charset="0"/>
              </a:rPr>
            </a:br>
            <a:r>
              <a:rPr lang="en-US" sz="3600" smtClean="0">
                <a:solidFill>
                  <a:srgbClr val="FF0000"/>
                </a:solidFill>
                <a:latin typeface="Arial" charset="0"/>
                <a:ea typeface="ＭＳ Ｐゴシック"/>
                <a:cs typeface="Arial" charset="0"/>
              </a:rPr>
              <a:t/>
            </a:r>
            <a:br>
              <a:rPr lang="en-US" sz="3600" smtClean="0">
                <a:solidFill>
                  <a:srgbClr val="FF0000"/>
                </a:solidFill>
                <a:latin typeface="Arial" charset="0"/>
                <a:ea typeface="ＭＳ Ｐゴシック"/>
                <a:cs typeface="Arial" charset="0"/>
              </a:rPr>
            </a:br>
            <a:r>
              <a:rPr lang="en-US" sz="3600" smtClean="0">
                <a:solidFill>
                  <a:srgbClr val="FF0000"/>
                </a:solidFill>
                <a:latin typeface="Arial" charset="0"/>
                <a:ea typeface="ＭＳ Ｐゴシック"/>
                <a:cs typeface="Arial" charset="0"/>
              </a:rPr>
              <a:t/>
            </a:r>
            <a:br>
              <a:rPr lang="en-US" sz="3600" smtClean="0">
                <a:solidFill>
                  <a:srgbClr val="FF0000"/>
                </a:solidFill>
                <a:latin typeface="Arial" charset="0"/>
                <a:ea typeface="ＭＳ Ｐゴシック"/>
                <a:cs typeface="Arial" charset="0"/>
              </a:rPr>
            </a:br>
            <a:r>
              <a:rPr lang="en-US" sz="2000" smtClean="0">
                <a:solidFill>
                  <a:schemeClr val="tx1"/>
                </a:solidFill>
                <a:latin typeface="Arial" charset="0"/>
                <a:ea typeface="ＭＳ Ｐゴシック"/>
                <a:cs typeface="Arial" charset="0"/>
              </a:rPr>
              <a:t>High School Teachers     9/20/11</a:t>
            </a:r>
            <a:endParaRPr lang="en-US" sz="3600" smtClean="0">
              <a:solidFill>
                <a:schemeClr val="tx1"/>
              </a:solidFill>
              <a:latin typeface="Arial" charset="0"/>
              <a:ea typeface="ＭＳ Ｐゴシック"/>
              <a:cs typeface="Arial" charset="0"/>
            </a:endParaRPr>
          </a:p>
        </p:txBody>
      </p:sp>
      <p:sp>
        <p:nvSpPr>
          <p:cNvPr id="18434" name="Subtitle 3"/>
          <p:cNvSpPr>
            <a:spLocks noGrp="1"/>
          </p:cNvSpPr>
          <p:nvPr>
            <p:ph type="subTitle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/>
            </a:endParaRPr>
          </a:p>
        </p:txBody>
      </p:sp>
      <p:pic>
        <p:nvPicPr>
          <p:cNvPr id="18435" name="Picture 5" descr="computer h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4724400"/>
            <a:ext cx="2820988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 descr="kids read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648200"/>
            <a:ext cx="28956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group work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2362200"/>
            <a:ext cx="23860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9" descr="presentation in class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2800" y="4419600"/>
            <a:ext cx="15017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41A83DBD-BC2A-4F66-8028-60766A1B4148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A268BEFC-09C6-4C93-B1AD-1129ECDD731D}" type="slidenum">
              <a:rPr lang="en-US" smtClean="0">
                <a:ea typeface="ＭＳ Ｐゴシック" pitchFamily="34" charset="-128"/>
              </a:rPr>
              <a:pPr>
                <a:defRPr/>
              </a:pPr>
              <a:t>10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35842" name="Picture 5" descr="k-5 reading standar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9400" cy="84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6172200" cy="762000"/>
          </a:xfrm>
          <a:solidFill>
            <a:schemeClr val="bg2"/>
          </a:solidFill>
          <a:ln w="28575">
            <a:solidFill>
              <a:srgbClr val="00457E"/>
            </a:solidFill>
          </a:ln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CCR Anchor Standards</a:t>
            </a:r>
          </a:p>
        </p:txBody>
      </p:sp>
      <p:sp>
        <p:nvSpPr>
          <p:cNvPr id="19459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0FF4247B-3AEC-4DD4-8819-E662CD9121A8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79BE4F34-1DA6-4FFE-BD60-E92AE9452A02}" type="slidenum">
              <a:rPr lang="en-US" smtClean="0">
                <a:ea typeface="ＭＳ Ｐゴシック" pitchFamily="34" charset="-128"/>
              </a:rPr>
              <a:pPr>
                <a:defRPr/>
              </a:pPr>
              <a:t>11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228600" y="990600"/>
            <a:ext cx="8763000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The CCR Anchor standards </a:t>
            </a:r>
            <a:r>
              <a:rPr lang="en-US" sz="2800">
                <a:solidFill>
                  <a:srgbClr val="FF0000"/>
                </a:solidFill>
                <a:latin typeface="Arial" charset="0"/>
                <a:cs typeface="ＭＳ Ｐゴシック"/>
              </a:rPr>
              <a:t>“anchor” </a:t>
            </a:r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the document and </a:t>
            </a:r>
            <a:r>
              <a:rPr lang="en-US" sz="2800">
                <a:solidFill>
                  <a:srgbClr val="FF0000"/>
                </a:solidFill>
                <a:latin typeface="Arial" charset="0"/>
                <a:cs typeface="ＭＳ Ｐゴシック"/>
              </a:rPr>
              <a:t>define</a:t>
            </a:r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 general, cross-disciplinary literacy expectations that </a:t>
            </a:r>
            <a:r>
              <a:rPr lang="en-US" sz="2800">
                <a:solidFill>
                  <a:srgbClr val="FF0000"/>
                </a:solidFill>
                <a:latin typeface="Arial" charset="0"/>
                <a:cs typeface="ＭＳ Ｐゴシック"/>
              </a:rPr>
              <a:t>must be met </a:t>
            </a:r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for students to be prepared to </a:t>
            </a:r>
            <a:r>
              <a:rPr lang="en-US" sz="2800">
                <a:solidFill>
                  <a:srgbClr val="FF0000"/>
                </a:solidFill>
                <a:latin typeface="Arial" charset="0"/>
                <a:cs typeface="ＭＳ Ｐゴシック"/>
              </a:rPr>
              <a:t>enter college </a:t>
            </a:r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and</a:t>
            </a:r>
            <a:r>
              <a:rPr lang="en-US" sz="2800">
                <a:solidFill>
                  <a:srgbClr val="FF0000"/>
                </a:solidFill>
                <a:latin typeface="Arial" charset="0"/>
                <a:cs typeface="ＭＳ Ｐゴシック"/>
              </a:rPr>
              <a:t> workforce training programs</a:t>
            </a:r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 ready to succeed. </a:t>
            </a:r>
          </a:p>
          <a:p>
            <a:endParaRPr lang="en-US" sz="240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endParaRPr lang="en-US" sz="240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r>
              <a:rPr lang="en-US" sz="3200">
                <a:solidFill>
                  <a:schemeClr val="tx1"/>
                </a:solidFill>
                <a:latin typeface="Arial" charset="0"/>
                <a:cs typeface="ＭＳ Ｐゴシック"/>
              </a:rPr>
              <a:t>Each CCR Anchor standard has an </a:t>
            </a:r>
            <a:r>
              <a:rPr lang="en-US" sz="3200">
                <a:solidFill>
                  <a:srgbClr val="7030A0"/>
                </a:solidFill>
                <a:latin typeface="Arial" charset="0"/>
                <a:cs typeface="ＭＳ Ｐゴシック"/>
              </a:rPr>
              <a:t>accompanying grade-specific standard </a:t>
            </a:r>
            <a:r>
              <a:rPr lang="en-US" sz="3200">
                <a:solidFill>
                  <a:schemeClr val="tx1"/>
                </a:solidFill>
                <a:latin typeface="Arial" charset="0"/>
                <a:cs typeface="ＭＳ Ｐゴシック"/>
              </a:rPr>
              <a:t>that translates the broader CCR statement into </a:t>
            </a:r>
            <a:r>
              <a:rPr lang="en-US" sz="3200">
                <a:solidFill>
                  <a:srgbClr val="7030A0"/>
                </a:solidFill>
                <a:latin typeface="Arial" charset="0"/>
                <a:cs typeface="ＭＳ Ｐゴシック"/>
              </a:rPr>
              <a:t>grade-appropriate</a:t>
            </a:r>
            <a:r>
              <a:rPr lang="en-US" sz="3200">
                <a:solidFill>
                  <a:schemeClr val="tx1"/>
                </a:solidFill>
                <a:latin typeface="Arial" charset="0"/>
                <a:cs typeface="ＭＳ Ｐゴシック"/>
              </a:rPr>
              <a:t> </a:t>
            </a:r>
            <a:r>
              <a:rPr lang="en-US" sz="3200">
                <a:solidFill>
                  <a:srgbClr val="FF0000"/>
                </a:solidFill>
                <a:latin typeface="Arial" charset="0"/>
                <a:cs typeface="ＭＳ Ｐゴシック"/>
              </a:rPr>
              <a:t>end-of-year </a:t>
            </a:r>
            <a:r>
              <a:rPr lang="en-US" sz="3200">
                <a:solidFill>
                  <a:schemeClr val="tx1"/>
                </a:solidFill>
                <a:latin typeface="Arial" charset="0"/>
                <a:cs typeface="ＭＳ Ｐゴシック"/>
              </a:rPr>
              <a:t>expectations.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5943600" cy="762000"/>
          </a:xfrm>
          <a:solidFill>
            <a:schemeClr val="bg2"/>
          </a:solidFill>
          <a:ln w="28575">
            <a:solidFill>
              <a:srgbClr val="668FB2"/>
            </a:solidFill>
          </a:ln>
        </p:spPr>
        <p:txBody>
          <a:bodyPr/>
          <a:lstStyle/>
          <a:p>
            <a:pPr eaLnBrk="1" hangingPunct="1"/>
            <a:r>
              <a:rPr lang="en-US" sz="3600" smtClean="0">
                <a:latin typeface="Arial" charset="0"/>
                <a:cs typeface="Arial" charset="0"/>
              </a:rPr>
              <a:t>Grade Specific Standards</a:t>
            </a:r>
          </a:p>
        </p:txBody>
      </p:sp>
      <p:sp>
        <p:nvSpPr>
          <p:cNvPr id="20483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DE424295-6841-4E7A-9019-9E253CEBF754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96AF2E18-9AC1-4A15-B2FE-59A791505C1B}" type="slidenum">
              <a:rPr lang="en-US" smtClean="0">
                <a:ea typeface="ＭＳ Ｐゴシック" pitchFamily="34" charset="-128"/>
              </a:rPr>
              <a:pPr>
                <a:defRPr/>
              </a:pPr>
              <a:t>12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28600" y="990600"/>
            <a:ext cx="3733800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tx1"/>
                </a:solidFill>
                <a:latin typeface="Arial" charset="0"/>
                <a:cs typeface="ＭＳ Ｐゴシック"/>
              </a:rPr>
              <a:t>K−12 Standards:</a:t>
            </a:r>
          </a:p>
          <a:p>
            <a:endParaRPr lang="en-US" sz="200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Are grade-specific end-of-year expectations.</a:t>
            </a:r>
          </a:p>
          <a:p>
            <a:pPr>
              <a:buFont typeface="Arial" charset="0"/>
              <a:buChar char="•"/>
            </a:pPr>
            <a:r>
              <a:rPr lang="en-US" sz="2400">
                <a:solidFill>
                  <a:srgbClr val="C00000"/>
                </a:solidFill>
                <a:latin typeface="Arial" charset="0"/>
                <a:cs typeface="ＭＳ Ｐゴシック"/>
              </a:rPr>
              <a:t> Are developmentally appropriate. There is a cumulative progression of skills and understandings.</a:t>
            </a:r>
          </a:p>
          <a:p>
            <a:pPr>
              <a:buFont typeface="Arial" charset="0"/>
              <a:buChar char="•"/>
            </a:pP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Have a one-to-one correspondence with CCR Anchor standards.</a:t>
            </a:r>
          </a:p>
        </p:txBody>
      </p:sp>
      <p:pic>
        <p:nvPicPr>
          <p:cNvPr id="38916" name="Picture 6" descr="reading standard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1447800"/>
            <a:ext cx="49609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C266A26E-E538-4D3D-B1B9-8A188FCEB83E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F9EB0EDA-9E0C-4BA1-945D-C5EC4498718F}" type="slidenum">
              <a:rPr lang="en-US" smtClean="0">
                <a:ea typeface="ＭＳ Ｐゴシック" pitchFamily="34" charset="-128"/>
              </a:rPr>
              <a:pPr>
                <a:defRPr/>
              </a:pPr>
              <a:t>13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40962" name="Picture 6" descr="reading standar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14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7200" y="0"/>
            <a:ext cx="9982200" cy="80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657600"/>
          </a:xfrm>
        </p:spPr>
        <p:txBody>
          <a:bodyPr/>
          <a:lstStyle/>
          <a:p>
            <a:pPr indent="0">
              <a:buFont typeface="Arial" charset="0"/>
              <a:buNone/>
            </a:pPr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0">
              <a:buFont typeface="Arial" charset="0"/>
              <a:buNone/>
            </a:pPr>
            <a:endParaRPr lang="en-US" sz="240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lvl="1">
              <a:buFont typeface="Arial" charset="0"/>
              <a:buNone/>
            </a:pPr>
            <a:endParaRPr lang="en-US" sz="2200" smtClean="0">
              <a:latin typeface="Arial" charset="0"/>
              <a:cs typeface="Arial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F1328072-8211-48A8-9FFC-B82FC9376F10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C278D32E-5E0D-4985-9BF6-390202C5C9DA}" type="slidenum">
              <a:rPr lang="en-US" smtClean="0">
                <a:ea typeface="ＭＳ Ｐゴシック" pitchFamily="34" charset="-128"/>
              </a:rPr>
              <a:pPr>
                <a:defRPr/>
              </a:pPr>
              <a:t>15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43011" name="TextBox 6"/>
          <p:cNvSpPr txBox="1">
            <a:spLocks noChangeArrowheads="1"/>
          </p:cNvSpPr>
          <p:nvPr/>
        </p:nvSpPr>
        <p:spPr bwMode="auto">
          <a:xfrm>
            <a:off x="1143000" y="228600"/>
            <a:ext cx="6553200" cy="708025"/>
          </a:xfrm>
          <a:prstGeom prst="rect">
            <a:avLst/>
          </a:prstGeom>
          <a:solidFill>
            <a:srgbClr val="FFFFCC"/>
          </a:solidFill>
          <a:ln w="38100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solidFill>
                  <a:srgbClr val="00457E"/>
                </a:solidFill>
                <a:latin typeface="Arial" charset="0"/>
                <a:cs typeface="ＭＳ Ｐゴシック"/>
              </a:rPr>
              <a:t>Annotating the Anchors</a:t>
            </a:r>
          </a:p>
        </p:txBody>
      </p:sp>
      <p:sp>
        <p:nvSpPr>
          <p:cNvPr id="26630" name="TextBox 8"/>
          <p:cNvSpPr txBox="1">
            <a:spLocks noChangeArrowheads="1"/>
          </p:cNvSpPr>
          <p:nvPr/>
        </p:nvSpPr>
        <p:spPr bwMode="auto">
          <a:xfrm>
            <a:off x="228600" y="1066800"/>
            <a:ext cx="8763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Tx/>
              <a:buAutoNum type="arabicPeriod"/>
              <a:defRPr/>
            </a:pPr>
            <a:r>
              <a:rPr lang="en-US" sz="2800" dirty="0">
                <a:solidFill>
                  <a:srgbClr val="FF0000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Circle every strand in the CCR Anchor</a:t>
            </a:r>
          </a:p>
          <a:p>
            <a:pPr marL="514350" indent="-514350">
              <a:defRPr/>
            </a:pPr>
            <a:r>
              <a:rPr lang="en-US" sz="2800" dirty="0">
                <a:solidFill>
                  <a:srgbClr val="FF0000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      Standards.</a:t>
            </a:r>
          </a:p>
          <a:p>
            <a:pPr>
              <a:defRPr/>
            </a:pPr>
            <a:r>
              <a:rPr lang="en-US" sz="2800" dirty="0">
                <a:solidFill>
                  <a:srgbClr val="FF0000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2.  </a:t>
            </a:r>
            <a:r>
              <a:rPr lang="en-US" sz="2800" dirty="0">
                <a:solidFill>
                  <a:srgbClr val="7030A0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Draw a box or bracket around the clusters</a:t>
            </a:r>
            <a:r>
              <a:rPr lang="en-US" sz="2800" dirty="0">
                <a:solidFill>
                  <a:srgbClr val="FF0000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.</a:t>
            </a:r>
          </a:p>
          <a:p>
            <a:pPr marL="457200" indent="-457200">
              <a:buFontTx/>
              <a:buAutoNum type="arabicPeriod" startAt="3"/>
              <a:defRPr/>
            </a:pPr>
            <a:r>
              <a:rPr lang="en-US" sz="2800" dirty="0">
                <a:solidFill>
                  <a:srgbClr val="00457E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Place a star next to the most challenging anchor standard in each cluster</a:t>
            </a:r>
          </a:p>
        </p:txBody>
      </p:sp>
      <p:sp>
        <p:nvSpPr>
          <p:cNvPr id="43013" name="Text Box 9"/>
          <p:cNvSpPr txBox="1">
            <a:spLocks noChangeArrowheads="1"/>
          </p:cNvSpPr>
          <p:nvPr/>
        </p:nvSpPr>
        <p:spPr bwMode="auto">
          <a:xfrm>
            <a:off x="1371600" y="3581400"/>
            <a:ext cx="731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cs typeface="ＭＳ Ｐゴシック"/>
            </a:endParaRPr>
          </a:p>
        </p:txBody>
      </p:sp>
      <p:pic>
        <p:nvPicPr>
          <p:cNvPr id="4301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479800"/>
            <a:ext cx="350520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E9E0E1A1-C2E5-44A1-A1E1-48F437781F51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289E9ACA-F7A5-4298-B9DC-41F5529C83D5}" type="slidenum">
              <a:rPr lang="en-US" smtClean="0">
                <a:ea typeface="ＭＳ Ｐゴシック" pitchFamily="34" charset="-128"/>
              </a:rPr>
              <a:pPr>
                <a:defRPr/>
              </a:pPr>
              <a:t>16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1219200" y="152400"/>
            <a:ext cx="6399213" cy="5867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600">
                <a:solidFill>
                  <a:schemeClr val="tx1"/>
                </a:solidFill>
                <a:latin typeface="Arial" charset="0"/>
                <a:cs typeface="ＭＳ Ｐゴシック"/>
              </a:rPr>
              <a:t>K-12 College &amp; Career Readiness</a:t>
            </a:r>
            <a:endParaRPr lang="en-US" sz="9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 eaLnBrk="0" hangingPunct="0"/>
            <a:r>
              <a:rPr lang="en-US" sz="2600">
                <a:solidFill>
                  <a:schemeClr val="tx1"/>
                </a:solidFill>
                <a:latin typeface="Arial" charset="0"/>
                <a:cs typeface="ＭＳ Ｐゴシック"/>
              </a:rPr>
              <a:t>       Anchor Standards</a:t>
            </a:r>
            <a:endParaRPr lang="en-US" sz="9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 eaLnBrk="0" hangingPunct="0"/>
            <a:r>
              <a:rPr lang="en-US" sz="4800">
                <a:solidFill>
                  <a:srgbClr val="FF0000"/>
                </a:solidFill>
                <a:latin typeface="Times New Roman" pitchFamily="18" charset="0"/>
                <a:cs typeface="ＭＳ Ｐゴシック"/>
              </a:rPr>
              <a:t>Reading</a:t>
            </a:r>
            <a:endParaRPr lang="en-US" sz="9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 eaLnBrk="0" hangingPunct="0"/>
            <a:r>
              <a:rPr lang="en-US" sz="3600" i="1">
                <a:solidFill>
                  <a:schemeClr val="tx1"/>
                </a:solidFill>
                <a:latin typeface="Times New Roman" pitchFamily="18" charset="0"/>
                <a:cs typeface="ＭＳ Ｐゴシック"/>
              </a:rPr>
              <a:t>Key Ideas and Details</a:t>
            </a:r>
            <a:endParaRPr lang="en-US" sz="9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 eaLnBrk="0" hangingPunct="0"/>
            <a:r>
              <a:rPr lang="en-US" sz="2400">
                <a:solidFill>
                  <a:srgbClr val="7030A0"/>
                </a:solidFill>
                <a:latin typeface="Times New Roman" pitchFamily="18" charset="0"/>
                <a:cs typeface="ＭＳ Ｐゴシック"/>
              </a:rPr>
              <a:t>1. Read closely to determine what the text says explicitly and to make logical inferences from it; cite specific textual evidence when writing or speaking to support conclusions drawn from the text.</a:t>
            </a:r>
            <a:endParaRPr lang="en-US" sz="8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 eaLnBrk="0" hangingPunct="0"/>
            <a:r>
              <a:rPr lang="en-US" sz="2000">
                <a:solidFill>
                  <a:schemeClr val="tx1"/>
                </a:solidFill>
                <a:latin typeface="Times New Roman" pitchFamily="18" charset="0"/>
                <a:cs typeface="ＭＳ Ｐゴシック"/>
              </a:rPr>
              <a:t>2.Determine central ideas or themes of a text and analyze their development; summarize the key supporting details and ideas.</a:t>
            </a:r>
            <a:endParaRPr lang="en-US" sz="8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 eaLnBrk="0" hangingPunct="0"/>
            <a:r>
              <a:rPr lang="en-US" sz="2000">
                <a:solidFill>
                  <a:schemeClr val="tx1"/>
                </a:solidFill>
                <a:latin typeface="Times New Roman" pitchFamily="18" charset="0"/>
                <a:cs typeface="ＭＳ Ｐゴシック"/>
              </a:rPr>
              <a:t>3.Analyze how and why individuals, events, and ideas develop and interact over the course of a text.</a:t>
            </a:r>
            <a:endParaRPr lang="en-US" sz="8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 eaLnBrk="0" hangingPunct="0"/>
            <a:endParaRPr lang="en-US" b="0">
              <a:solidFill>
                <a:schemeClr val="tx1"/>
              </a:solidFill>
              <a:latin typeface="Arial" charset="0"/>
              <a:cs typeface="ＭＳ Ｐゴシック"/>
            </a:endParaRPr>
          </a:p>
        </p:txBody>
      </p:sp>
      <p:sp>
        <p:nvSpPr>
          <p:cNvPr id="45059" name="AutoShape 5"/>
          <p:cNvSpPr>
            <a:spLocks noChangeArrowheads="1"/>
          </p:cNvSpPr>
          <p:nvPr/>
        </p:nvSpPr>
        <p:spPr bwMode="auto">
          <a:xfrm>
            <a:off x="5181600" y="609600"/>
            <a:ext cx="3271838" cy="981075"/>
          </a:xfrm>
          <a:prstGeom prst="wedgeRoundRectCallout">
            <a:avLst>
              <a:gd name="adj1" fmla="val -98727"/>
              <a:gd name="adj2" fmla="val 37060"/>
              <a:gd name="adj3" fmla="val 16667"/>
            </a:avLst>
          </a:prstGeom>
          <a:solidFill>
            <a:srgbClr val="FFFF00"/>
          </a:solidFill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/>
          <a:lstStyle/>
          <a:p>
            <a:endParaRPr lang="en-US" b="0">
              <a:solidFill>
                <a:schemeClr val="tx1"/>
              </a:solidFill>
              <a:latin typeface="Arial" charset="0"/>
              <a:cs typeface="ＭＳ Ｐゴシック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5410200" y="762000"/>
            <a:ext cx="2914650" cy="752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4400">
                <a:solidFill>
                  <a:schemeClr val="tx1"/>
                </a:solidFill>
                <a:latin typeface="Arial" charset="0"/>
                <a:cs typeface="ＭＳ Ｐゴシック"/>
              </a:rPr>
              <a:t>STRAND</a:t>
            </a:r>
            <a:endParaRPr lang="en-US" sz="1600" b="0">
              <a:solidFill>
                <a:schemeClr val="tx1"/>
              </a:solidFill>
              <a:latin typeface="Arial" charset="0"/>
              <a:cs typeface="ＭＳ Ｐゴシック"/>
            </a:endParaRPr>
          </a:p>
        </p:txBody>
      </p:sp>
      <p:sp>
        <p:nvSpPr>
          <p:cNvPr id="45061" name="AutoShape 3"/>
          <p:cNvSpPr>
            <a:spLocks/>
          </p:cNvSpPr>
          <p:nvPr/>
        </p:nvSpPr>
        <p:spPr bwMode="auto">
          <a:xfrm>
            <a:off x="7086600" y="1981200"/>
            <a:ext cx="1009650" cy="4191000"/>
          </a:xfrm>
          <a:prstGeom prst="rightBrace">
            <a:avLst>
              <a:gd name="adj1" fmla="val 45680"/>
              <a:gd name="adj2" fmla="val 42838"/>
            </a:avLst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>
              <a:cs typeface="ＭＳ Ｐゴシック"/>
            </a:endParaRPr>
          </a:p>
        </p:txBody>
      </p:sp>
      <p:sp>
        <p:nvSpPr>
          <p:cNvPr id="45062" name="Text Box 2"/>
          <p:cNvSpPr txBox="1">
            <a:spLocks noChangeArrowheads="1"/>
          </p:cNvSpPr>
          <p:nvPr/>
        </p:nvSpPr>
        <p:spPr bwMode="auto">
          <a:xfrm>
            <a:off x="8153400" y="1676400"/>
            <a:ext cx="800100" cy="4343400"/>
          </a:xfrm>
          <a:prstGeom prst="rect">
            <a:avLst/>
          </a:prstGeom>
          <a:solidFill>
            <a:srgbClr val="CC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400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C</a:t>
            </a:r>
            <a:endParaRPr lang="en-US" sz="700" b="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en-US" sz="400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L</a:t>
            </a:r>
            <a:endParaRPr lang="en-US" sz="700" b="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en-US" sz="400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U</a:t>
            </a:r>
            <a:endParaRPr lang="en-US" sz="700" b="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en-US" sz="400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S</a:t>
            </a:r>
            <a:endParaRPr lang="en-US" sz="700" b="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en-US" sz="400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T</a:t>
            </a:r>
            <a:endParaRPr lang="en-US" sz="700" b="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en-US" sz="400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E</a:t>
            </a:r>
            <a:endParaRPr lang="en-US" sz="700" b="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en-US" sz="400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R</a:t>
            </a:r>
            <a:endParaRPr lang="en-US" sz="1400" b="0">
              <a:solidFill>
                <a:schemeClr val="tx1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9" name="AutoShape 1"/>
          <p:cNvSpPr>
            <a:spLocks noChangeArrowheads="1"/>
          </p:cNvSpPr>
          <p:nvPr/>
        </p:nvSpPr>
        <p:spPr bwMode="auto">
          <a:xfrm rot="10800000">
            <a:off x="228600" y="1143000"/>
            <a:ext cx="685800" cy="3886200"/>
          </a:xfrm>
          <a:prstGeom prst="wedgeRoundRectCallout">
            <a:avLst>
              <a:gd name="adj1" fmla="val -92410"/>
              <a:gd name="adj2" fmla="val 15101"/>
              <a:gd name="adj3" fmla="val 16667"/>
            </a:avLst>
          </a:prstGeom>
          <a:solidFill>
            <a:srgbClr val="CCECFF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vert="vert"/>
          <a:lstStyle/>
          <a:p>
            <a:pPr algn="ctr">
              <a:defRPr/>
            </a:pPr>
            <a:r>
              <a:rPr lang="en-US" sz="40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Standards</a:t>
            </a:r>
          </a:p>
        </p:txBody>
      </p:sp>
      <p:sp>
        <p:nvSpPr>
          <p:cNvPr id="4506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en-US"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9144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Intentional Design Limitations</a:t>
            </a:r>
          </a:p>
        </p:txBody>
      </p:sp>
      <p:sp>
        <p:nvSpPr>
          <p:cNvPr id="24579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5622E099-F617-470D-A75C-6C204C19B867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92168DDA-C781-4913-B4C7-F8815EB7F2D7}" type="slidenum">
              <a:rPr lang="en-US" smtClean="0">
                <a:ea typeface="ＭＳ Ｐゴシック" pitchFamily="34" charset="-128"/>
              </a:rPr>
              <a:pPr>
                <a:defRPr/>
              </a:pPr>
              <a:t>17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228600" y="1143000"/>
            <a:ext cx="89154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 2" pitchFamily="18" charset="2"/>
              <a:buNone/>
            </a:pPr>
            <a:r>
              <a:rPr lang="en-US" sz="3200">
                <a:solidFill>
                  <a:schemeClr val="tx1"/>
                </a:solidFill>
                <a:latin typeface="Arial" charset="0"/>
                <a:cs typeface="ＭＳ Ｐゴシック"/>
              </a:rPr>
              <a:t>The Standards do </a:t>
            </a:r>
            <a:r>
              <a:rPr lang="en-US" sz="3200">
                <a:solidFill>
                  <a:srgbClr val="FF0000"/>
                </a:solidFill>
                <a:latin typeface="Arial" charset="0"/>
                <a:cs typeface="ＭＳ Ｐゴシック"/>
              </a:rPr>
              <a:t>NOT</a:t>
            </a:r>
            <a:r>
              <a:rPr lang="en-US" sz="3200">
                <a:solidFill>
                  <a:schemeClr val="tx1"/>
                </a:solidFill>
                <a:latin typeface="Arial" charset="0"/>
                <a:cs typeface="ＭＳ Ｐゴシック"/>
              </a:rPr>
              <a:t> define:</a:t>
            </a:r>
          </a:p>
          <a:p>
            <a:pPr marL="457200" indent="-457200">
              <a:buFont typeface="Wingdings 2" pitchFamily="18" charset="2"/>
              <a:buNone/>
            </a:pPr>
            <a:endParaRPr lang="en-US" sz="280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How teachers should teach.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>
                <a:solidFill>
                  <a:srgbClr val="00B050"/>
                </a:solidFill>
                <a:latin typeface="Arial" charset="0"/>
                <a:cs typeface="ＭＳ Ｐゴシック"/>
              </a:rPr>
              <a:t>All that can or should be taught.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The nature of advanced work beyond the core.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>
                <a:solidFill>
                  <a:srgbClr val="00B050"/>
                </a:solidFill>
                <a:latin typeface="Arial" charset="0"/>
                <a:cs typeface="ＭＳ Ｐゴシック"/>
              </a:rPr>
              <a:t>The interventions needed for students well below grade level.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The full range of support for English language learners and students with special needs.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>
                <a:solidFill>
                  <a:srgbClr val="00B050"/>
                </a:solidFill>
                <a:latin typeface="Arial" charset="0"/>
                <a:cs typeface="ＭＳ Ｐゴシック"/>
              </a:rPr>
              <a:t>Everything needed to be college and career ready.</a:t>
            </a:r>
          </a:p>
          <a:p>
            <a:pPr marL="457200" indent="-457200">
              <a:buFont typeface="Wingdings 2" pitchFamily="18" charset="2"/>
              <a:buNone/>
            </a:pPr>
            <a:endParaRPr lang="en-US" sz="2000">
              <a:latin typeface="Arial" charset="0"/>
              <a:cs typeface="ＭＳ Ｐゴシック"/>
            </a:endParaRPr>
          </a:p>
          <a:p>
            <a:pPr marL="457200" indent="-457200" algn="ctr"/>
            <a:endParaRPr lang="en-US" sz="2000">
              <a:cs typeface="ＭＳ Ｐゴシック"/>
            </a:endParaRPr>
          </a:p>
        </p:txBody>
      </p:sp>
      <p:sp>
        <p:nvSpPr>
          <p:cNvPr id="46084" name="Text Box 8"/>
          <p:cNvSpPr txBox="1">
            <a:spLocks noChangeArrowheads="1"/>
          </p:cNvSpPr>
          <p:nvPr/>
        </p:nvSpPr>
        <p:spPr bwMode="auto">
          <a:xfrm>
            <a:off x="6248400" y="990600"/>
            <a:ext cx="289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cs typeface="ＭＳ Ｐゴシック"/>
            </a:endParaRPr>
          </a:p>
        </p:txBody>
      </p:sp>
      <p:pic>
        <p:nvPicPr>
          <p:cNvPr id="4608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914400"/>
            <a:ext cx="2640013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Reading Foundational Skills</a:t>
            </a:r>
            <a:br>
              <a:rPr lang="en-US" smtClean="0">
                <a:latin typeface="Arial" charset="0"/>
                <a:cs typeface="Arial" charset="0"/>
              </a:rPr>
            </a:br>
            <a:r>
              <a:rPr lang="en-US" sz="2800" smtClean="0">
                <a:latin typeface="Arial" charset="0"/>
                <a:cs typeface="Arial" charset="0"/>
              </a:rPr>
              <a:t>Grades K-5</a:t>
            </a:r>
          </a:p>
        </p:txBody>
      </p:sp>
      <p:sp>
        <p:nvSpPr>
          <p:cNvPr id="25603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9F39732-EC16-4D25-96A9-5244FB3F5D60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3CC3FDBB-1A70-4E58-95FD-CD2A93A6D53D}" type="slidenum">
              <a:rPr lang="en-US" smtClean="0">
                <a:ea typeface="ＭＳ Ｐゴシック" pitchFamily="34" charset="-128"/>
              </a:rPr>
              <a:pPr>
                <a:defRPr/>
              </a:pPr>
              <a:t>18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48131" name="Picture 6" descr="readi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743200"/>
            <a:ext cx="35052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28600" y="1676400"/>
            <a:ext cx="5257800" cy="4200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63550" indent="-46355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Print concepts (K−1)</a:t>
            </a:r>
          </a:p>
          <a:p>
            <a:pPr>
              <a:defRPr/>
            </a:pPr>
            <a:endParaRPr lang="en-US" sz="1100" dirty="0">
              <a:solidFill>
                <a:schemeClr val="tx1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marL="463550" indent="-46355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Phonological awareness (K−1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)</a:t>
            </a:r>
          </a:p>
          <a:p>
            <a:pPr marL="463550" indent="-463550">
              <a:buFont typeface="Arial" pitchFamily="34" charset="0"/>
              <a:buChar char="•"/>
              <a:defRPr/>
            </a:pPr>
            <a:endParaRPr lang="en-US" sz="1100" dirty="0">
              <a:solidFill>
                <a:schemeClr val="tx1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marL="463550" indent="-46355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Phonics and word recognition (K−5)</a:t>
            </a:r>
          </a:p>
          <a:p>
            <a:pPr>
              <a:defRPr/>
            </a:pPr>
            <a:endParaRPr lang="en-US" sz="1100" dirty="0">
              <a:solidFill>
                <a:schemeClr val="tx1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marL="463550" indent="-463550">
              <a:buFont typeface="Arial" pitchFamily="34" charset="0"/>
              <a:buChar char="•"/>
              <a:defRPr/>
            </a:pPr>
            <a:r>
              <a:rPr lang="en-US" sz="360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Fluency (K−5)</a:t>
            </a:r>
          </a:p>
          <a:p>
            <a:pPr algn="ctr">
              <a:defRPr/>
            </a:pPr>
            <a:endParaRPr lang="en-US" dirty="0"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Balanced Literacy</a:t>
            </a:r>
          </a:p>
        </p:txBody>
      </p:sp>
      <p:sp>
        <p:nvSpPr>
          <p:cNvPr id="26627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F1C049C0-55B2-4B7A-8C55-3B9E418252BE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31471F33-2576-4AD9-90D8-5B268FF42597}" type="slidenum">
              <a:rPr lang="en-US" smtClean="0">
                <a:ea typeface="ＭＳ Ｐゴシック" pitchFamily="34" charset="-128"/>
              </a:rPr>
              <a:pPr>
                <a:defRPr/>
              </a:pPr>
              <a:t>19</a:t>
            </a:fld>
            <a:endParaRPr lang="en-US" smtClean="0">
              <a:ea typeface="ＭＳ Ｐゴシック" pitchFamily="34" charset="-128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609600" y="838200"/>
          <a:ext cx="7848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 bwMode="auto">
          <a:xfrm>
            <a:off x="152400" y="228600"/>
            <a:ext cx="8839200" cy="6477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sz="9600" b="1" smtClean="0">
                <a:solidFill>
                  <a:srgbClr val="00457E"/>
                </a:solidFill>
                <a:ea typeface="ＭＳ Ｐゴシック"/>
              </a:rPr>
              <a:t>WELCOME!!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sz="8000" b="1" smtClean="0">
                <a:ea typeface="ＭＳ Ｐゴシック"/>
              </a:rPr>
              <a:t>Ground Rules 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sz="8000" b="1" smtClean="0">
                <a:ea typeface="ＭＳ Ｐゴシック"/>
              </a:rPr>
              <a:t>are posted!</a:t>
            </a:r>
            <a:endParaRPr lang="en-US" sz="6600" smtClean="0">
              <a:ea typeface="ＭＳ Ｐゴシック"/>
            </a:endParaRP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n-US" sz="13800" b="1" smtClean="0">
                <a:solidFill>
                  <a:srgbClr val="FF0000"/>
                </a:solidFill>
                <a:latin typeface="Aparajita"/>
                <a:ea typeface="ＭＳ Ｐゴシック"/>
              </a:rPr>
              <a:t>SAFETY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endParaRPr lang="en-US" sz="6600" smtClean="0">
              <a:ea typeface="ＭＳ Ｐゴシック"/>
            </a:endParaRPr>
          </a:p>
          <a:p>
            <a:pPr algn="ctr">
              <a:spcBef>
                <a:spcPct val="0"/>
              </a:spcBef>
              <a:buFont typeface="Arial" charset="0"/>
              <a:buNone/>
            </a:pPr>
            <a:endParaRPr lang="en-US" sz="6600" smtClean="0">
              <a:ea typeface="ＭＳ Ｐゴシック"/>
            </a:endParaRPr>
          </a:p>
          <a:p>
            <a:pPr algn="ctr">
              <a:spcBef>
                <a:spcPct val="0"/>
              </a:spcBef>
              <a:buFont typeface="Arial" charset="0"/>
              <a:buNone/>
            </a:pPr>
            <a:endParaRPr lang="en-US" sz="6600" smtClean="0">
              <a:ea typeface="ＭＳ Ｐゴシック"/>
            </a:endParaRPr>
          </a:p>
          <a:p>
            <a:pPr algn="ctr">
              <a:spcBef>
                <a:spcPct val="0"/>
              </a:spcBef>
              <a:buFont typeface="Arial" charset="0"/>
              <a:buNone/>
            </a:pPr>
            <a:endParaRPr lang="en-US" sz="6600" smtClean="0">
              <a:ea typeface="ＭＳ Ｐゴシック"/>
            </a:endParaRPr>
          </a:p>
        </p:txBody>
      </p:sp>
      <p:sp>
        <p:nvSpPr>
          <p:cNvPr id="10243" name="Date Placehold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CA4A8A73-A6D4-4306-81B4-C00E016DAD3D}" type="datetime1">
              <a:rPr lang="en-US">
                <a:ea typeface="ＭＳ Ｐゴシック" pitchFamily="34" charset="-128"/>
              </a:rPr>
              <a:pPr>
                <a:defRPr/>
              </a:pPr>
              <a:t>10/28/2011</a:t>
            </a:fld>
            <a:endParaRPr lang="en-US">
              <a:ea typeface="ＭＳ Ｐゴシック" pitchFamily="34" charset="-128"/>
            </a:endParaRP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013D76B-857C-4287-BFAE-54D0EE9BE357}" type="slidenum">
              <a:rPr lang="en-US">
                <a:ea typeface="ＭＳ Ｐゴシック" pitchFamily="34" charset="-128"/>
              </a:rPr>
              <a:pPr>
                <a:defRPr/>
              </a:pPr>
              <a:t>2</a:t>
            </a:fld>
            <a:endParaRPr lang="en-US">
              <a:ea typeface="ＭＳ Ｐゴシック" pitchFamily="34" charset="-128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19200" y="1752600"/>
            <a:ext cx="67056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1600" y="4267200"/>
            <a:ext cx="6705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6C9A03C8-A748-4F73-9F5B-69EEFFF7828B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91C3D2BA-A0D7-4EA1-BCA1-873066E7BC11}" type="slidenum">
              <a:rPr lang="en-US" smtClean="0">
                <a:ea typeface="ＭＳ Ｐゴシック" pitchFamily="34" charset="-128"/>
              </a:rPr>
              <a:pPr>
                <a:defRPr/>
              </a:pPr>
              <a:t>20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52226" name="TextBox 3"/>
          <p:cNvSpPr txBox="1">
            <a:spLocks noChangeArrowheads="1"/>
          </p:cNvSpPr>
          <p:nvPr/>
        </p:nvSpPr>
        <p:spPr bwMode="auto">
          <a:xfrm>
            <a:off x="304800" y="990600"/>
            <a:ext cx="8458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US" sz="20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endParaRPr lang="en-US" sz="2000" b="0">
              <a:solidFill>
                <a:schemeClr val="tx1"/>
              </a:solidFill>
              <a:latin typeface="Arial" charset="0"/>
              <a:cs typeface="ＭＳ Ｐゴシック"/>
            </a:endParaRPr>
          </a:p>
        </p:txBody>
      </p:sp>
      <p:sp>
        <p:nvSpPr>
          <p:cNvPr id="52227" name="Slide Number Placeholder 2"/>
          <p:cNvSpPr txBox="1">
            <a:spLocks noGrp="1"/>
          </p:cNvSpPr>
          <p:nvPr/>
        </p:nvSpPr>
        <p:spPr bwMode="auto">
          <a:xfrm>
            <a:off x="6934200" y="6354763"/>
            <a:ext cx="1905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C1B92B7-AFAC-4F5A-9D9A-B54CD243D0A1}" type="datetime1">
              <a:rPr lang="en-US" sz="1200" b="0">
                <a:solidFill>
                  <a:srgbClr val="00457E"/>
                </a:solidFill>
                <a:cs typeface="ＭＳ Ｐゴシック"/>
              </a:rPr>
              <a:pPr algn="r"/>
              <a:t>10/28/2011</a:t>
            </a:fld>
            <a:r>
              <a:rPr lang="en-US" sz="1200" b="0">
                <a:solidFill>
                  <a:srgbClr val="00457E"/>
                </a:solidFill>
                <a:cs typeface="ＭＳ Ｐゴシック"/>
              </a:rPr>
              <a:t>  •  page </a:t>
            </a:r>
            <a:fld id="{F906B19E-C556-4B93-9BDF-27D60C400C50}" type="slidenum">
              <a:rPr lang="en-US" sz="1200" b="0">
                <a:solidFill>
                  <a:srgbClr val="00457E"/>
                </a:solidFill>
                <a:cs typeface="ＭＳ Ｐゴシック"/>
              </a:rPr>
              <a:pPr algn="r"/>
              <a:t>20</a:t>
            </a:fld>
            <a:endParaRPr lang="en-US" sz="1200" b="0">
              <a:solidFill>
                <a:srgbClr val="00457E"/>
              </a:solidFill>
              <a:cs typeface="ＭＳ Ｐゴシック"/>
            </a:endParaRPr>
          </a:p>
        </p:txBody>
      </p:sp>
      <p:sp>
        <p:nvSpPr>
          <p:cNvPr id="52228" name="TextBox 3"/>
          <p:cNvSpPr txBox="1">
            <a:spLocks noChangeArrowheads="1"/>
          </p:cNvSpPr>
          <p:nvPr/>
        </p:nvSpPr>
        <p:spPr bwMode="auto">
          <a:xfrm>
            <a:off x="304800" y="990600"/>
            <a:ext cx="84582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0">
                <a:solidFill>
                  <a:schemeClr val="tx1"/>
                </a:solidFill>
                <a:latin typeface="Arial" charset="0"/>
                <a:cs typeface="ＭＳ Ｐゴシック"/>
              </a:rPr>
              <a:t>The scope and sequence of literature allows for a literary experience that carries not only a global perspective but an opportunity to view U.S. literature and literary nonfiction within a global lens.</a:t>
            </a:r>
          </a:p>
          <a:p>
            <a:pPr>
              <a:buFont typeface="Arial" charset="0"/>
              <a:buChar char="•"/>
            </a:pPr>
            <a:endParaRPr lang="en-US" sz="20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endParaRPr lang="en-US" sz="20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endParaRPr lang="en-US" sz="20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endParaRPr lang="en-US" sz="2000" b="0">
              <a:solidFill>
                <a:schemeClr val="tx1"/>
              </a:solidFill>
              <a:latin typeface="Arial" charset="0"/>
              <a:cs typeface="ＭＳ Ｐゴシック"/>
            </a:endParaRPr>
          </a:p>
        </p:txBody>
      </p:sp>
      <p:sp>
        <p:nvSpPr>
          <p:cNvPr id="52229" name="TextBox 3"/>
          <p:cNvSpPr txBox="1">
            <a:spLocks noChangeArrowheads="1"/>
          </p:cNvSpPr>
          <p:nvPr/>
        </p:nvSpPr>
        <p:spPr bwMode="auto">
          <a:xfrm>
            <a:off x="1676400" y="304800"/>
            <a:ext cx="5410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chemeClr val="tx1"/>
                </a:solidFill>
                <a:latin typeface="Arial" charset="0"/>
                <a:cs typeface="ＭＳ Ｐゴシック"/>
              </a:rPr>
              <a:t>High School Literature</a:t>
            </a:r>
          </a:p>
        </p:txBody>
      </p:sp>
      <p:sp>
        <p:nvSpPr>
          <p:cNvPr id="52230" name="TextBox 1"/>
          <p:cNvSpPr txBox="1">
            <a:spLocks noChangeArrowheads="1"/>
          </p:cNvSpPr>
          <p:nvPr/>
        </p:nvSpPr>
        <p:spPr bwMode="auto">
          <a:xfrm>
            <a:off x="457200" y="3200400"/>
            <a:ext cx="5334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0">
                <a:solidFill>
                  <a:schemeClr val="tx1"/>
                </a:solidFill>
                <a:latin typeface="Arial" charset="0"/>
                <a:cs typeface="ＭＳ Ｐゴシック"/>
              </a:rPr>
              <a:t>The literature selections provide a vehicle by which to teach the CCSS standards and ensure that students will have a rich and diverse understanding of literature by the end of their senior year. </a:t>
            </a:r>
          </a:p>
          <a:p>
            <a:pPr algn="ctr"/>
            <a:endParaRPr lang="en-US">
              <a:cs typeface="ＭＳ Ｐゴシック"/>
            </a:endParaRPr>
          </a:p>
        </p:txBody>
      </p:sp>
      <p:pic>
        <p:nvPicPr>
          <p:cNvPr id="52231" name="Picture 2" descr="graduat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2895600"/>
            <a:ext cx="19653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Number Placeholder 2"/>
          <p:cNvSpPr txBox="1">
            <a:spLocks noGrp="1"/>
          </p:cNvSpPr>
          <p:nvPr/>
        </p:nvSpPr>
        <p:spPr bwMode="auto">
          <a:xfrm>
            <a:off x="6934200" y="6354763"/>
            <a:ext cx="1905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16191E5-9064-4F38-85BB-8CE975B10299}" type="datetime1">
              <a:rPr lang="en-US" sz="1200" b="0">
                <a:solidFill>
                  <a:srgbClr val="00457E"/>
                </a:solidFill>
                <a:cs typeface="ＭＳ Ｐゴシック"/>
              </a:rPr>
              <a:pPr algn="r"/>
              <a:t>10/28/2011</a:t>
            </a:fld>
            <a:r>
              <a:rPr lang="en-US" sz="1200" b="0">
                <a:solidFill>
                  <a:srgbClr val="00457E"/>
                </a:solidFill>
                <a:cs typeface="ＭＳ Ｐゴシック"/>
              </a:rPr>
              <a:t>  •  page </a:t>
            </a:r>
            <a:fld id="{62C5FF27-5367-4690-88F8-7C4590913B4F}" type="slidenum">
              <a:rPr lang="en-US" sz="1200" b="0">
                <a:solidFill>
                  <a:srgbClr val="00457E"/>
                </a:solidFill>
                <a:cs typeface="ＭＳ Ｐゴシック"/>
              </a:rPr>
              <a:pPr algn="r"/>
              <a:t>21</a:t>
            </a:fld>
            <a:endParaRPr lang="en-US" sz="1200" b="0">
              <a:solidFill>
                <a:srgbClr val="00457E"/>
              </a:solidFill>
              <a:cs typeface="ＭＳ Ｐゴシック"/>
            </a:endParaRPr>
          </a:p>
        </p:txBody>
      </p:sp>
      <p:sp>
        <p:nvSpPr>
          <p:cNvPr id="54274" name="TextBox 4"/>
          <p:cNvSpPr txBox="1">
            <a:spLocks noChangeArrowheads="1"/>
          </p:cNvSpPr>
          <p:nvPr/>
        </p:nvSpPr>
        <p:spPr bwMode="auto">
          <a:xfrm>
            <a:off x="228600" y="228600"/>
            <a:ext cx="3962400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0">
                <a:solidFill>
                  <a:schemeClr val="tx1"/>
                </a:solidFill>
                <a:latin typeface="Arial" charset="0"/>
                <a:cs typeface="ＭＳ Ｐゴシック"/>
              </a:rPr>
              <a:t>The </a:t>
            </a:r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English I</a:t>
            </a:r>
            <a:r>
              <a:rPr lang="en-US" sz="2800" b="0">
                <a:solidFill>
                  <a:schemeClr val="tx1"/>
                </a:solidFill>
                <a:latin typeface="Arial" charset="0"/>
                <a:cs typeface="ＭＳ Ｐゴシック"/>
              </a:rPr>
              <a:t> course provides:</a:t>
            </a:r>
          </a:p>
          <a:p>
            <a:endParaRPr lang="en-US" sz="20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600" b="0">
                <a:solidFill>
                  <a:schemeClr val="tx1"/>
                </a:solidFill>
                <a:latin typeface="Arial" charset="0"/>
                <a:cs typeface="ＭＳ Ｐゴシック"/>
              </a:rPr>
              <a:t>a foundational study of literary genres (novels, short stories, poetry, drama, literary nonfiction)</a:t>
            </a:r>
          </a:p>
          <a:p>
            <a:endParaRPr lang="en-US" sz="26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600" b="0">
                <a:solidFill>
                  <a:schemeClr val="tx1"/>
                </a:solidFill>
                <a:latin typeface="Arial" charset="0"/>
                <a:cs typeface="ＭＳ Ｐゴシック"/>
              </a:rPr>
              <a:t>influential U.S. documents</a:t>
            </a:r>
          </a:p>
          <a:p>
            <a:endParaRPr lang="en-US" sz="26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600" b="0">
                <a:solidFill>
                  <a:schemeClr val="tx1"/>
                </a:solidFill>
                <a:latin typeface="Arial" charset="0"/>
                <a:cs typeface="ＭＳ Ｐゴシック"/>
              </a:rPr>
              <a:t>one Shakespearean play. </a:t>
            </a:r>
          </a:p>
          <a:p>
            <a:endParaRPr lang="en-US" sz="2800">
              <a:cs typeface="ＭＳ Ｐゴシック"/>
            </a:endParaRPr>
          </a:p>
        </p:txBody>
      </p:sp>
      <p:pic>
        <p:nvPicPr>
          <p:cNvPr id="54275" name="Picture 1" descr="book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7725" y="152400"/>
            <a:ext cx="44608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2"/>
          <p:cNvSpPr txBox="1">
            <a:spLocks noGrp="1"/>
          </p:cNvSpPr>
          <p:nvPr/>
        </p:nvSpPr>
        <p:spPr bwMode="auto">
          <a:xfrm>
            <a:off x="6934200" y="6354763"/>
            <a:ext cx="1905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0935B254-03AA-4238-B32D-86EE0137EAB9}" type="datetime1">
              <a:rPr lang="en-US" sz="1200" b="0">
                <a:solidFill>
                  <a:srgbClr val="00457E"/>
                </a:solidFill>
                <a:cs typeface="ＭＳ Ｐゴシック"/>
              </a:rPr>
              <a:pPr algn="r"/>
              <a:t>10/28/2011</a:t>
            </a:fld>
            <a:r>
              <a:rPr lang="en-US" sz="1200" b="0">
                <a:solidFill>
                  <a:srgbClr val="00457E"/>
                </a:solidFill>
                <a:cs typeface="ＭＳ Ｐゴシック"/>
              </a:rPr>
              <a:t>  •  page </a:t>
            </a:r>
            <a:fld id="{70BA1F0A-8401-4002-8E3B-2BDFFDBE8B7D}" type="slidenum">
              <a:rPr lang="en-US" sz="1200" b="0">
                <a:solidFill>
                  <a:srgbClr val="00457E"/>
                </a:solidFill>
                <a:cs typeface="ＭＳ Ｐゴシック"/>
              </a:rPr>
              <a:pPr algn="r"/>
              <a:t>22</a:t>
            </a:fld>
            <a:endParaRPr lang="en-US" sz="1200" b="0">
              <a:solidFill>
                <a:srgbClr val="00457E"/>
              </a:solidFill>
              <a:cs typeface="ＭＳ Ｐゴシック"/>
            </a:endParaRPr>
          </a:p>
        </p:txBody>
      </p:sp>
      <p:sp>
        <p:nvSpPr>
          <p:cNvPr id="55298" name="TextBox 4"/>
          <p:cNvSpPr txBox="1">
            <a:spLocks noChangeArrowheads="1"/>
          </p:cNvSpPr>
          <p:nvPr/>
        </p:nvSpPr>
        <p:spPr bwMode="auto">
          <a:xfrm>
            <a:off x="228600" y="228600"/>
            <a:ext cx="39624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English II </a:t>
            </a:r>
            <a:r>
              <a:rPr lang="en-US" sz="2800" b="0">
                <a:solidFill>
                  <a:schemeClr val="tx1"/>
                </a:solidFill>
                <a:latin typeface="Arial" charset="0"/>
                <a:cs typeface="ＭＳ Ｐゴシック"/>
              </a:rPr>
              <a:t>introduces:</a:t>
            </a:r>
          </a:p>
          <a:p>
            <a:endParaRPr lang="en-US" sz="20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400" b="0">
                <a:solidFill>
                  <a:schemeClr val="tx1"/>
                </a:solidFill>
                <a:latin typeface="Arial" charset="0"/>
                <a:cs typeface="ＭＳ Ｐゴシック"/>
              </a:rPr>
              <a:t>literary global perspectives focusing on literature from the Americas (Caribbean, Central, South, and North), Africa, Eastern Europe, Asia, Oceania, and the Middle East. </a:t>
            </a:r>
          </a:p>
          <a:p>
            <a:endParaRPr lang="en-US" sz="14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600" b="0">
                <a:solidFill>
                  <a:schemeClr val="tx1"/>
                </a:solidFill>
                <a:latin typeface="Arial" charset="0"/>
                <a:cs typeface="ＭＳ Ｐゴシック"/>
              </a:rPr>
              <a:t>influential U.S. documents</a:t>
            </a:r>
          </a:p>
          <a:p>
            <a:endParaRPr lang="en-US" sz="14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600" b="0">
                <a:solidFill>
                  <a:schemeClr val="tx1"/>
                </a:solidFill>
                <a:latin typeface="Arial" charset="0"/>
                <a:cs typeface="ＭＳ Ｐゴシック"/>
              </a:rPr>
              <a:t>one Shakespearean play. </a:t>
            </a:r>
          </a:p>
          <a:p>
            <a:endParaRPr lang="en-US" sz="2800">
              <a:cs typeface="ＭＳ Ｐゴシック"/>
            </a:endParaRPr>
          </a:p>
        </p:txBody>
      </p:sp>
      <p:pic>
        <p:nvPicPr>
          <p:cNvPr id="55299" name="Picture 1" descr="book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7725" y="152400"/>
            <a:ext cx="44608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2"/>
          <p:cNvSpPr txBox="1">
            <a:spLocks noGrp="1"/>
          </p:cNvSpPr>
          <p:nvPr/>
        </p:nvSpPr>
        <p:spPr bwMode="auto">
          <a:xfrm>
            <a:off x="6934200" y="6354763"/>
            <a:ext cx="1905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4AEE58E5-7FF5-45D5-9F52-9EBB5750B9A6}" type="datetime1">
              <a:rPr lang="en-US" sz="1200" b="0">
                <a:solidFill>
                  <a:srgbClr val="00457E"/>
                </a:solidFill>
                <a:cs typeface="ＭＳ Ｐゴシック"/>
              </a:rPr>
              <a:pPr algn="r"/>
              <a:t>10/28/2011</a:t>
            </a:fld>
            <a:r>
              <a:rPr lang="en-US" sz="1200" b="0">
                <a:solidFill>
                  <a:srgbClr val="00457E"/>
                </a:solidFill>
                <a:cs typeface="ＭＳ Ｐゴシック"/>
              </a:rPr>
              <a:t>  •  page </a:t>
            </a:r>
            <a:fld id="{377BCCEA-EE06-4298-A9D0-F777573C4FC8}" type="slidenum">
              <a:rPr lang="en-US" sz="1200" b="0">
                <a:solidFill>
                  <a:srgbClr val="00457E"/>
                </a:solidFill>
                <a:cs typeface="ＭＳ Ｐゴシック"/>
              </a:rPr>
              <a:pPr algn="r"/>
              <a:t>23</a:t>
            </a:fld>
            <a:endParaRPr lang="en-US" sz="1200" b="0">
              <a:solidFill>
                <a:srgbClr val="00457E"/>
              </a:solidFill>
              <a:cs typeface="ＭＳ Ｐゴシック"/>
            </a:endParaRPr>
          </a:p>
        </p:txBody>
      </p:sp>
      <p:sp>
        <p:nvSpPr>
          <p:cNvPr id="56322" name="TextBox 4"/>
          <p:cNvSpPr txBox="1">
            <a:spLocks noChangeArrowheads="1"/>
          </p:cNvSpPr>
          <p:nvPr/>
        </p:nvSpPr>
        <p:spPr bwMode="auto">
          <a:xfrm>
            <a:off x="228600" y="228600"/>
            <a:ext cx="3962400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English III </a:t>
            </a:r>
            <a:r>
              <a:rPr lang="en-US" sz="2800" b="0">
                <a:solidFill>
                  <a:schemeClr val="tx1"/>
                </a:solidFill>
                <a:latin typeface="Arial" charset="0"/>
                <a:cs typeface="ＭＳ Ｐゴシック"/>
              </a:rPr>
              <a:t>is an:</a:t>
            </a:r>
          </a:p>
          <a:p>
            <a:endParaRPr lang="en-US" sz="20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endParaRPr lang="en-US" sz="20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400" b="0">
                <a:solidFill>
                  <a:schemeClr val="tx1"/>
                </a:solidFill>
                <a:latin typeface="Arial" charset="0"/>
                <a:cs typeface="ＭＳ Ｐゴシック"/>
              </a:rPr>
              <a:t>in-depth study of U.S. literature and U.S. literary nonfiction especially foundational works and documents from the 17</a:t>
            </a:r>
            <a:r>
              <a:rPr lang="en-US" sz="2400" b="0" baseline="30000">
                <a:solidFill>
                  <a:schemeClr val="tx1"/>
                </a:solidFill>
                <a:latin typeface="Arial" charset="0"/>
                <a:cs typeface="ＭＳ Ｐゴシック"/>
              </a:rPr>
              <a:t>th </a:t>
            </a:r>
            <a:r>
              <a:rPr lang="en-US" sz="2400" b="0">
                <a:solidFill>
                  <a:schemeClr val="tx1"/>
                </a:solidFill>
                <a:latin typeface="Arial" charset="0"/>
                <a:cs typeface="ＭＳ Ｐゴシック"/>
              </a:rPr>
              <a:t>century through the early 20</a:t>
            </a:r>
            <a:r>
              <a:rPr lang="en-US" sz="2400" b="0" baseline="30000">
                <a:solidFill>
                  <a:schemeClr val="tx1"/>
                </a:solidFill>
                <a:latin typeface="Arial" charset="0"/>
                <a:cs typeface="ＭＳ Ｐゴシック"/>
              </a:rPr>
              <a:t>th </a:t>
            </a:r>
            <a:r>
              <a:rPr lang="en-US" sz="2400" b="0">
                <a:solidFill>
                  <a:schemeClr val="tx1"/>
                </a:solidFill>
                <a:latin typeface="Arial" charset="0"/>
                <a:cs typeface="ＭＳ Ｐゴシック"/>
              </a:rPr>
              <a:t>century. </a:t>
            </a:r>
            <a:endParaRPr lang="en-US" sz="14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endParaRPr lang="en-US" sz="14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600" b="0">
                <a:solidFill>
                  <a:schemeClr val="tx1"/>
                </a:solidFill>
                <a:latin typeface="Arial" charset="0"/>
                <a:cs typeface="ＭＳ Ｐゴシック"/>
              </a:rPr>
              <a:t>includes at least one Shakespearean play. </a:t>
            </a:r>
          </a:p>
          <a:p>
            <a:endParaRPr lang="en-US" sz="2800">
              <a:cs typeface="ＭＳ Ｐゴシック"/>
            </a:endParaRPr>
          </a:p>
        </p:txBody>
      </p:sp>
      <p:pic>
        <p:nvPicPr>
          <p:cNvPr id="56323" name="Picture 1" descr="book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7725" y="152400"/>
            <a:ext cx="44608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Number Placeholder 2"/>
          <p:cNvSpPr txBox="1">
            <a:spLocks noGrp="1"/>
          </p:cNvSpPr>
          <p:nvPr/>
        </p:nvSpPr>
        <p:spPr bwMode="auto">
          <a:xfrm>
            <a:off x="6934200" y="6354763"/>
            <a:ext cx="1905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969918E4-6E92-4392-B4A4-AA47539593CF}" type="datetime1">
              <a:rPr lang="en-US" sz="1200" b="0">
                <a:solidFill>
                  <a:srgbClr val="00457E"/>
                </a:solidFill>
                <a:cs typeface="ＭＳ Ｐゴシック"/>
              </a:rPr>
              <a:pPr algn="r"/>
              <a:t>10/28/2011</a:t>
            </a:fld>
            <a:r>
              <a:rPr lang="en-US" sz="1200" b="0">
                <a:solidFill>
                  <a:srgbClr val="00457E"/>
                </a:solidFill>
                <a:cs typeface="ＭＳ Ｐゴシック"/>
              </a:rPr>
              <a:t>  •  page </a:t>
            </a:r>
            <a:fld id="{86C0D690-A90D-4EA2-945C-E64F09DF88A0}" type="slidenum">
              <a:rPr lang="en-US" sz="1200" b="0">
                <a:solidFill>
                  <a:srgbClr val="00457E"/>
                </a:solidFill>
                <a:cs typeface="ＭＳ Ｐゴシック"/>
              </a:rPr>
              <a:pPr algn="r"/>
              <a:t>24</a:t>
            </a:fld>
            <a:endParaRPr lang="en-US" sz="1200" b="0">
              <a:solidFill>
                <a:srgbClr val="00457E"/>
              </a:solidFill>
              <a:cs typeface="ＭＳ Ｐゴシック"/>
            </a:endParaRPr>
          </a:p>
        </p:txBody>
      </p:sp>
      <p:sp>
        <p:nvSpPr>
          <p:cNvPr id="57346" name="TextBox 4"/>
          <p:cNvSpPr txBox="1">
            <a:spLocks noChangeArrowheads="1"/>
          </p:cNvSpPr>
          <p:nvPr/>
        </p:nvSpPr>
        <p:spPr bwMode="auto">
          <a:xfrm>
            <a:off x="228600" y="228600"/>
            <a:ext cx="3962400" cy="646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chemeClr val="tx1"/>
                </a:solidFill>
                <a:latin typeface="Arial" charset="0"/>
                <a:cs typeface="ＭＳ Ｐゴシック"/>
              </a:rPr>
              <a:t>English IV </a:t>
            </a:r>
            <a:r>
              <a:rPr lang="en-US" sz="2800" b="0">
                <a:solidFill>
                  <a:schemeClr val="tx1"/>
                </a:solidFill>
                <a:latin typeface="Arial" charset="0"/>
                <a:cs typeface="ＭＳ Ｐゴシック"/>
              </a:rPr>
              <a:t>completes the global perspective initiated in English II:</a:t>
            </a:r>
          </a:p>
          <a:p>
            <a:endParaRPr lang="en-US" sz="20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400" b="0">
                <a:solidFill>
                  <a:schemeClr val="tx1"/>
                </a:solidFill>
                <a:latin typeface="Arial" charset="0"/>
                <a:cs typeface="ＭＳ Ｐゴシック"/>
              </a:rPr>
              <a:t>Focus on European (Western, Southern, Northern) literature </a:t>
            </a:r>
          </a:p>
          <a:p>
            <a:endParaRPr lang="en-US" sz="14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400" b="0">
                <a:solidFill>
                  <a:schemeClr val="tx1"/>
                </a:solidFill>
                <a:latin typeface="Arial" charset="0"/>
                <a:cs typeface="ＭＳ Ｐゴシック"/>
              </a:rPr>
              <a:t>includes important U.S. documents and literature (texts influenced by European philosophy or action)</a:t>
            </a:r>
          </a:p>
          <a:p>
            <a:endParaRPr lang="en-US" sz="1400" b="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2600" b="0">
                <a:solidFill>
                  <a:schemeClr val="tx1"/>
                </a:solidFill>
                <a:latin typeface="Arial" charset="0"/>
                <a:cs typeface="ＭＳ Ｐゴシック"/>
              </a:rPr>
              <a:t>at least one Shakespearean play. </a:t>
            </a:r>
          </a:p>
          <a:p>
            <a:endParaRPr lang="en-US" sz="2800">
              <a:cs typeface="ＭＳ Ｐゴシック"/>
            </a:endParaRPr>
          </a:p>
        </p:txBody>
      </p:sp>
      <p:pic>
        <p:nvPicPr>
          <p:cNvPr id="57347" name="Picture 1" descr="book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7725" y="152400"/>
            <a:ext cx="44608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en-US">
              <a:cs typeface="ＭＳ Ｐゴシック"/>
            </a:endParaRPr>
          </a:p>
        </p:txBody>
      </p:sp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5" y="1066800"/>
            <a:ext cx="85820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Title 3"/>
          <p:cNvSpPr txBox="1">
            <a:spLocks/>
          </p:cNvSpPr>
          <p:nvPr/>
        </p:nvSpPr>
        <p:spPr bwMode="auto">
          <a:xfrm>
            <a:off x="1600200" y="381000"/>
            <a:ext cx="6248400" cy="838200"/>
          </a:xfrm>
          <a:prstGeom prst="rect">
            <a:avLst/>
          </a:prstGeom>
          <a:solidFill>
            <a:srgbClr val="FFFFCC"/>
          </a:solidFill>
          <a:ln w="28575">
            <a:solidFill>
              <a:srgbClr val="00457E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4000">
                <a:solidFill>
                  <a:srgbClr val="00457E"/>
                </a:solidFill>
                <a:latin typeface="Arial" charset="0"/>
                <a:cs typeface="ＭＳ Ｐゴシック"/>
              </a:rPr>
              <a:t>Meet  the Appendices!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304800"/>
            <a:ext cx="8229600" cy="5638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699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C0E794F-F23B-4A08-A961-A8B104CADF73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39D77A06-A8BD-40EF-A1FA-7112FC0986FF}" type="slidenum">
              <a:rPr lang="en-US" smtClean="0">
                <a:ea typeface="ＭＳ Ｐゴシック" pitchFamily="34" charset="-128"/>
              </a:rPr>
              <a:pPr>
                <a:defRPr/>
              </a:pPr>
              <a:t>26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60419" name="Picture 1" descr="ccss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52400"/>
            <a:ext cx="36845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95400" y="1828800"/>
            <a:ext cx="6858000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600" cap="small" dirty="0" err="1">
                <a:solidFill>
                  <a:schemeClr val="accent6">
                    <a:lumMod val="50000"/>
                  </a:schemeClr>
                </a:solidFill>
                <a:ea typeface="ＭＳ Ｐゴシック" charset="-128"/>
                <a:cs typeface="+mn-cs"/>
              </a:rPr>
              <a:t>Crosswalking</a:t>
            </a:r>
            <a:r>
              <a:rPr lang="en-US" sz="6600" cap="small" dirty="0">
                <a:solidFill>
                  <a:schemeClr val="accent6">
                    <a:lumMod val="50000"/>
                  </a:schemeClr>
                </a:solidFill>
                <a:ea typeface="ＭＳ Ｐゴシック" charset="-128"/>
                <a:cs typeface="+mn-cs"/>
              </a:rPr>
              <a:t> with the Standards</a:t>
            </a:r>
          </a:p>
        </p:txBody>
      </p:sp>
      <p:sp>
        <p:nvSpPr>
          <p:cNvPr id="60421" name="TextBox 3"/>
          <p:cNvSpPr txBox="1">
            <a:spLocks noChangeArrowheads="1"/>
          </p:cNvSpPr>
          <p:nvPr/>
        </p:nvSpPr>
        <p:spPr bwMode="auto">
          <a:xfrm>
            <a:off x="609600" y="4876800"/>
            <a:ext cx="7848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chemeClr val="tx1"/>
                </a:solidFill>
                <a:cs typeface="ＭＳ Ｐゴシック"/>
              </a:rPr>
              <a:t>Participants will recognize the </a:t>
            </a:r>
          </a:p>
          <a:p>
            <a:pPr algn="ctr"/>
            <a:r>
              <a:rPr lang="en-US" sz="3200">
                <a:solidFill>
                  <a:schemeClr val="tx1"/>
                </a:solidFill>
                <a:cs typeface="ＭＳ Ｐゴシック"/>
              </a:rPr>
              <a:t>rigor and specificity in the new CCSS.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7150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4100" b="1" i="1" smtClean="0">
                <a:solidFill>
                  <a:schemeClr val="tx1"/>
                </a:solidFill>
                <a:latin typeface="Arial" charset="0"/>
                <a:cs typeface="Arial" charset="0"/>
              </a:rPr>
              <a:t>Crosswalk</a:t>
            </a:r>
            <a:r>
              <a:rPr lang="en-US" sz="4100" b="1" smtClean="0">
                <a:solidFill>
                  <a:schemeClr val="tx1"/>
                </a:solidFill>
                <a:latin typeface="Arial" charset="0"/>
                <a:cs typeface="Arial" charset="0"/>
              </a:rPr>
              <a:t> Document Activity</a:t>
            </a:r>
          </a:p>
          <a:p>
            <a:pPr lvl="1" eaLnBrk="1" hangingPunct="1">
              <a:buFont typeface="Arial" charset="0"/>
              <a:buNone/>
            </a:pPr>
            <a:endParaRPr lang="en-US" sz="2600" smtClean="0">
              <a:latin typeface="Arial" charset="0"/>
              <a:cs typeface="Arial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3000" b="1" smtClean="0">
                <a:latin typeface="Arial" charset="0"/>
                <a:cs typeface="Arial" charset="0"/>
              </a:rPr>
              <a:t>Using the </a:t>
            </a:r>
            <a:r>
              <a:rPr lang="en-US" sz="3000" b="1" u="sng" smtClean="0">
                <a:latin typeface="Arial" charset="0"/>
                <a:cs typeface="Arial" charset="0"/>
              </a:rPr>
              <a:t>rubric</a:t>
            </a:r>
            <a:r>
              <a:rPr lang="en-US" sz="3000" b="1" smtClean="0">
                <a:latin typeface="Arial" charset="0"/>
                <a:cs typeface="Arial" charset="0"/>
              </a:rPr>
              <a:t> provided and the </a:t>
            </a:r>
            <a:r>
              <a:rPr lang="en-US" sz="3000" b="1" u="sng" smtClean="0">
                <a:latin typeface="Arial" charset="0"/>
                <a:cs typeface="Arial" charset="0"/>
              </a:rPr>
              <a:t>Crosswalk handout</a:t>
            </a:r>
            <a:r>
              <a:rPr lang="en-US" sz="3000" b="1" smtClean="0">
                <a:latin typeface="Arial" charset="0"/>
                <a:cs typeface="Arial" charset="0"/>
              </a:rPr>
              <a:t>, identify</a:t>
            </a:r>
            <a:r>
              <a:rPr lang="en-US" sz="3000" smtClean="0">
                <a:latin typeface="Arial" charset="0"/>
                <a:cs typeface="Arial" charset="0"/>
              </a:rPr>
              <a:t> </a:t>
            </a:r>
            <a:r>
              <a:rPr lang="en-US" sz="30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the level of alignment </a:t>
            </a:r>
            <a:r>
              <a:rPr lang="en-US" sz="3000" b="1" smtClean="0">
                <a:latin typeface="Arial" charset="0"/>
                <a:cs typeface="Arial" charset="0"/>
              </a:rPr>
              <a:t>between the</a:t>
            </a:r>
            <a:r>
              <a:rPr lang="en-US" sz="3000" smtClean="0">
                <a:latin typeface="Arial" charset="0"/>
                <a:cs typeface="Arial" charset="0"/>
              </a:rPr>
              <a:t> </a:t>
            </a:r>
            <a:r>
              <a:rPr lang="en-US" sz="3000" b="1" i="1" smtClean="0">
                <a:solidFill>
                  <a:srgbClr val="7153A1"/>
                </a:solidFill>
                <a:latin typeface="Arial" charset="0"/>
                <a:cs typeface="Arial" charset="0"/>
              </a:rPr>
              <a:t>NC ELA Standard Course of Study</a:t>
            </a:r>
            <a:r>
              <a:rPr lang="en-US" sz="3000" b="1" smtClean="0">
                <a:solidFill>
                  <a:srgbClr val="7153A1"/>
                </a:solidFill>
                <a:latin typeface="Arial" charset="0"/>
                <a:cs typeface="Arial" charset="0"/>
              </a:rPr>
              <a:t> </a:t>
            </a:r>
            <a:r>
              <a:rPr lang="en-US" sz="3000" b="1" smtClean="0">
                <a:latin typeface="Arial" charset="0"/>
                <a:cs typeface="Arial" charset="0"/>
              </a:rPr>
              <a:t>and the</a:t>
            </a:r>
            <a:r>
              <a:rPr lang="en-US" sz="3000" smtClean="0">
                <a:latin typeface="Arial" charset="0"/>
                <a:cs typeface="Arial" charset="0"/>
              </a:rPr>
              <a:t> </a:t>
            </a:r>
            <a:r>
              <a:rPr lang="en-US" sz="3000" b="1" i="1" smtClean="0">
                <a:solidFill>
                  <a:srgbClr val="B55475"/>
                </a:solidFill>
                <a:latin typeface="Arial" charset="0"/>
                <a:cs typeface="Arial" charset="0"/>
              </a:rPr>
              <a:t>ELA</a:t>
            </a:r>
            <a:r>
              <a:rPr lang="en-US" sz="3000" b="1" smtClean="0">
                <a:solidFill>
                  <a:srgbClr val="B55475"/>
                </a:solidFill>
                <a:latin typeface="Arial" charset="0"/>
                <a:cs typeface="Arial" charset="0"/>
              </a:rPr>
              <a:t> </a:t>
            </a:r>
            <a:r>
              <a:rPr lang="en-US" sz="3000" b="1" i="1" smtClean="0">
                <a:solidFill>
                  <a:srgbClr val="B55475"/>
                </a:solidFill>
                <a:latin typeface="Arial" charset="0"/>
                <a:cs typeface="Arial" charset="0"/>
              </a:rPr>
              <a:t>Common Core State Standards.</a:t>
            </a:r>
          </a:p>
          <a:p>
            <a:pPr lvl="1" eaLnBrk="1" hangingPunct="1">
              <a:buFont typeface="Arial" charset="0"/>
              <a:buNone/>
            </a:pPr>
            <a:endParaRPr lang="en-US" sz="2600" i="1" smtClean="0">
              <a:latin typeface="Arial" charset="0"/>
              <a:cs typeface="Arial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3000" b="1" smtClean="0">
                <a:latin typeface="Arial" charset="0"/>
                <a:cs typeface="Arial" charset="0"/>
              </a:rPr>
              <a:t>Place the alignment</a:t>
            </a:r>
            <a:r>
              <a:rPr lang="en-US" sz="3000" smtClean="0">
                <a:latin typeface="Arial" charset="0"/>
                <a:cs typeface="Arial" charset="0"/>
              </a:rPr>
              <a:t> </a:t>
            </a:r>
            <a:r>
              <a:rPr lang="en-US" sz="30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score</a:t>
            </a:r>
            <a:r>
              <a:rPr lang="en-US" sz="3000" smtClean="0">
                <a:latin typeface="Arial" charset="0"/>
                <a:cs typeface="Arial" charset="0"/>
              </a:rPr>
              <a:t> </a:t>
            </a:r>
            <a:r>
              <a:rPr lang="en-US" sz="3000" b="1" smtClean="0">
                <a:latin typeface="Arial" charset="0"/>
                <a:cs typeface="Arial" charset="0"/>
              </a:rPr>
              <a:t>in the</a:t>
            </a:r>
            <a:r>
              <a:rPr lang="en-US" sz="3000" smtClean="0">
                <a:latin typeface="Arial" charset="0"/>
                <a:cs typeface="Arial" charset="0"/>
              </a:rPr>
              <a:t> </a:t>
            </a:r>
            <a:r>
              <a:rPr lang="en-US" sz="30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“Comments” section </a:t>
            </a:r>
            <a:r>
              <a:rPr lang="en-US" sz="3000" b="1" smtClean="0">
                <a:latin typeface="Arial" charset="0"/>
                <a:cs typeface="Arial" charset="0"/>
              </a:rPr>
              <a:t>of the </a:t>
            </a:r>
            <a:r>
              <a:rPr lang="en-US" sz="3000" b="1" i="1" smtClean="0">
                <a:latin typeface="Arial" charset="0"/>
                <a:cs typeface="Arial" charset="0"/>
              </a:rPr>
              <a:t>Crosswalk</a:t>
            </a:r>
            <a:r>
              <a:rPr lang="en-US" sz="3000" b="1" smtClean="0">
                <a:latin typeface="Arial" charset="0"/>
                <a:cs typeface="Arial" charset="0"/>
              </a:rPr>
              <a:t>  - selected pages are  provided for K-5, 6-12 grade spans.</a:t>
            </a:r>
          </a:p>
          <a:p>
            <a:pPr lvl="1" eaLnBrk="1" hangingPunct="1">
              <a:buFont typeface="Arial" charset="0"/>
              <a:buNone/>
            </a:pPr>
            <a:endParaRPr lang="en-US" sz="2200" b="1" i="1" smtClean="0">
              <a:latin typeface="Arial" charset="0"/>
              <a:cs typeface="Arial" charset="0"/>
            </a:endParaRPr>
          </a:p>
          <a:p>
            <a:pPr eaLnBrk="1" hangingPunct="1"/>
            <a:endParaRPr lang="en-US" sz="2600" i="1" smtClean="0">
              <a:solidFill>
                <a:srgbClr val="4E75A3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en-US" sz="2600" smtClean="0">
              <a:solidFill>
                <a:srgbClr val="4E75A3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en-US" sz="300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300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3000" smtClean="0">
              <a:latin typeface="Arial" charset="0"/>
              <a:cs typeface="Arial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69AE3FD6-F951-4623-A9F0-EEC44D666DD6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F06C3487-88C2-4BF4-8ECE-C9955A55B2BC}" type="slidenum">
              <a:rPr lang="en-US" smtClean="0">
                <a:ea typeface="ＭＳ Ｐゴシック" pitchFamily="34" charset="-128"/>
              </a:rPr>
              <a:pPr>
                <a:defRPr/>
              </a:pPr>
              <a:t>27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791200"/>
          </a:xfrm>
        </p:spPr>
        <p:txBody>
          <a:bodyPr rtlCol="0">
            <a:normAutofit fontScale="70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7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Crosswalk</a:t>
            </a:r>
            <a:r>
              <a:rPr lang="en-US" sz="7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Activity Rubric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51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	</a:t>
            </a:r>
            <a:endParaRPr lang="en-US" sz="4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		</a:t>
            </a:r>
            <a:endParaRPr lang="en-US" sz="4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7000" b="1" dirty="0" smtClean="0">
                <a:latin typeface="Arial" pitchFamily="34" charset="0"/>
                <a:cs typeface="Arial" pitchFamily="34" charset="0"/>
              </a:rPr>
              <a:t>	</a:t>
            </a:r>
            <a:endParaRPr lang="en-US" sz="4200" i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en-US" sz="4200" i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4200" i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en-US" sz="4200" i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	</a:t>
            </a:r>
            <a:endParaRPr lang="en-US" sz="4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D5D9CA72-2909-4D28-BE46-E1F3833E8880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0F27D0F2-C8C4-41EF-B1C3-EB2A1CB6908E}" type="slidenum">
              <a:rPr lang="en-US" smtClean="0">
                <a:ea typeface="ＭＳ Ｐゴシック" pitchFamily="34" charset="-128"/>
              </a:rPr>
              <a:pPr>
                <a:defRPr/>
              </a:pPr>
              <a:t>28</a:t>
            </a:fld>
            <a:endParaRPr lang="en-US" smtClean="0">
              <a:ea typeface="ＭＳ Ｐゴシック" pitchFamily="34" charset="-128"/>
            </a:endParaRPr>
          </a:p>
        </p:txBody>
      </p:sp>
      <p:graphicFrame>
        <p:nvGraphicFramePr>
          <p:cNvPr id="31776" name="Group 32"/>
          <p:cNvGraphicFramePr>
            <a:graphicFrameLocks noGrp="1"/>
          </p:cNvGraphicFramePr>
          <p:nvPr/>
        </p:nvGraphicFramePr>
        <p:xfrm>
          <a:off x="762000" y="1143000"/>
          <a:ext cx="7696200" cy="4706938"/>
        </p:xfrm>
        <a:graphic>
          <a:graphicData uri="http://schemas.openxmlformats.org/drawingml/2006/table">
            <a:tbl>
              <a:tblPr/>
              <a:tblGrid>
                <a:gridCol w="914400"/>
                <a:gridCol w="6781800"/>
              </a:tblGrid>
              <a:tr h="154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3</a:t>
                      </a:r>
                      <a:endParaRPr kumimoji="0" lang="en-US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The concepts and skills of the 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NC ELA Standard Course of  Study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are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STRONGLY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aligned to the concepts and skills in the 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English Language Arts Common Core State Standards.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3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2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The concepts and skills of the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NC ELA SCOS a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re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REASONABLY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aligned to the concepts and skills in the 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ELA CCSS.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8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1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The concepts and skills of the 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NC ELA SCOS are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MINIMALLY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aligned to the concepts and skills in the 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ELA CCSS.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NE</a:t>
                      </a: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The standard is a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NEW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expectation found in the </a:t>
                      </a: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CCSS.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45700" y="1155700"/>
          <a:ext cx="207963" cy="365125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191000" cy="914400"/>
          </a:xfrm>
          <a:solidFill>
            <a:srgbClr val="FFFFCC"/>
          </a:solidFill>
          <a:ln w="38100">
            <a:solidFill>
              <a:srgbClr val="002060"/>
            </a:solidFill>
          </a:ln>
        </p:spPr>
        <p:txBody>
          <a:bodyPr/>
          <a:lstStyle/>
          <a:p>
            <a:pPr eaLnBrk="1" hangingPunct="1"/>
            <a:r>
              <a:rPr lang="en-US" sz="5400" smtClean="0">
                <a:latin typeface="Arial" charset="0"/>
                <a:cs typeface="Arial" charset="0"/>
              </a:rPr>
              <a:t>Writing</a:t>
            </a:r>
          </a:p>
        </p:txBody>
      </p:sp>
      <p:sp>
        <p:nvSpPr>
          <p:cNvPr id="33795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DA1C4638-0938-4DEC-A05E-3D16224B6E4A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57B6DE06-2134-4970-9117-1BCA6C5109B6}" type="slidenum">
              <a:rPr lang="en-US" smtClean="0">
                <a:ea typeface="ＭＳ Ｐゴシック" pitchFamily="34" charset="-128"/>
              </a:rPr>
              <a:pPr>
                <a:defRPr/>
              </a:pPr>
              <a:t>29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228600" y="1600200"/>
            <a:ext cx="89154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 2" pitchFamily="18" charset="2"/>
              <a:buNone/>
              <a:defRPr/>
            </a:pPr>
            <a:r>
              <a:rPr lang="en-US" sz="3600" dirty="0">
                <a:solidFill>
                  <a:srgbClr val="C00000"/>
                </a:solidFill>
                <a:latin typeface="Arial" charset="0"/>
                <a:ea typeface="+mn-ea"/>
              </a:rPr>
              <a:t>Standards 1-3 address</a:t>
            </a:r>
          </a:p>
          <a:p>
            <a:pPr marL="457200" indent="-457200">
              <a:buFont typeface="Wingdings 2" pitchFamily="18" charset="2"/>
              <a:buNone/>
              <a:defRPr/>
            </a:pPr>
            <a:r>
              <a:rPr lang="en-US" sz="3600" dirty="0">
                <a:solidFill>
                  <a:srgbClr val="C00000"/>
                </a:solidFill>
                <a:latin typeface="Arial" charset="0"/>
                <a:ea typeface="+mn-ea"/>
              </a:rPr>
              <a:t>text types and purposes:</a:t>
            </a:r>
          </a:p>
          <a:p>
            <a:pPr marL="457200" indent="-457200">
              <a:buFont typeface="Wingdings 2" pitchFamily="18" charset="2"/>
              <a:buNone/>
              <a:defRPr/>
            </a:pPr>
            <a:endParaRPr lang="en-US" sz="3200" dirty="0">
              <a:solidFill>
                <a:prstClr val="black"/>
              </a:solidFill>
              <a:latin typeface="Arial" charset="0"/>
              <a:ea typeface="+mn-ea"/>
            </a:endParaRPr>
          </a:p>
          <a:p>
            <a:pPr marL="457200" indent="-457200">
              <a:buFont typeface="Arial" charset="0"/>
              <a:buChar char="•"/>
              <a:defRPr/>
            </a:pPr>
            <a:r>
              <a:rPr lang="en-US" sz="4000" b="0" dirty="0">
                <a:solidFill>
                  <a:prstClr val="black"/>
                </a:solidFill>
                <a:latin typeface="Arial" charset="0"/>
                <a:ea typeface="+mn-ea"/>
              </a:rPr>
              <a:t>Writing arguments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US" sz="4000" b="0" dirty="0">
                <a:solidFill>
                  <a:schemeClr val="tx1"/>
                </a:solidFill>
                <a:latin typeface="Arial" charset="0"/>
                <a:ea typeface="+mn-ea"/>
              </a:rPr>
              <a:t>Writing informative/explanatory texts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en-US" sz="4000" b="0" dirty="0">
                <a:solidFill>
                  <a:prstClr val="black"/>
                </a:solidFill>
                <a:latin typeface="Arial" charset="0"/>
                <a:ea typeface="+mn-ea"/>
              </a:rPr>
              <a:t>Writing narratives</a:t>
            </a:r>
          </a:p>
        </p:txBody>
      </p:sp>
      <p:pic>
        <p:nvPicPr>
          <p:cNvPr id="66564" name="Picture 4" descr="paper and penci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57760">
            <a:off x="6269038" y="444500"/>
            <a:ext cx="2582862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1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98D2F8A1-76F2-4B32-A59A-FD7DBF1C49B3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618549C5-EAB1-4D1E-AA5E-F27FD0461D46}" type="slidenum">
              <a:rPr lang="en-US" smtClean="0">
                <a:ea typeface="ＭＳ Ｐゴシック" pitchFamily="34" charset="-128"/>
              </a:rPr>
              <a:pPr>
                <a:defRPr/>
              </a:pPr>
              <a:t>3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21506" name="Picture 4" descr="sticky not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0"/>
            <a:ext cx="7239000" cy="613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5"/>
          <p:cNvSpPr txBox="1">
            <a:spLocks noChangeArrowheads="1"/>
          </p:cNvSpPr>
          <p:nvPr/>
        </p:nvSpPr>
        <p:spPr bwMode="auto">
          <a:xfrm rot="-644166">
            <a:off x="2057400" y="2590800"/>
            <a:ext cx="4799013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>
                <a:solidFill>
                  <a:srgbClr val="000000"/>
                </a:solidFill>
                <a:cs typeface="ＭＳ Ｐゴシック"/>
              </a:rPr>
              <a:t>Cell phones</a:t>
            </a:r>
          </a:p>
          <a:p>
            <a:pPr algn="ctr"/>
            <a:r>
              <a:rPr lang="en-US" sz="5400">
                <a:solidFill>
                  <a:srgbClr val="000000"/>
                </a:solidFill>
                <a:cs typeface="ＭＳ Ｐゴシック"/>
              </a:rPr>
              <a:t> on silent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5"/>
          <p:cNvSpPr>
            <a:spLocks noGrp="1"/>
          </p:cNvSpPr>
          <p:nvPr>
            <p:ph type="title"/>
          </p:nvPr>
        </p:nvSpPr>
        <p:spPr>
          <a:xfrm>
            <a:off x="228600" y="228600"/>
            <a:ext cx="4648200" cy="9144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Foldable Activity</a:t>
            </a:r>
          </a:p>
        </p:txBody>
      </p:sp>
      <p:sp>
        <p:nvSpPr>
          <p:cNvPr id="68610" name="Content Placeholder 6"/>
          <p:cNvSpPr>
            <a:spLocks noGrp="1"/>
          </p:cNvSpPr>
          <p:nvPr>
            <p:ph idx="1"/>
          </p:nvPr>
        </p:nvSpPr>
        <p:spPr>
          <a:xfrm>
            <a:off x="304800" y="1066800"/>
            <a:ext cx="3962400" cy="4648200"/>
          </a:xfrm>
        </p:spPr>
        <p:txBody>
          <a:bodyPr/>
          <a:lstStyle/>
          <a:p>
            <a:r>
              <a:rPr lang="en-US" sz="3600" smtClean="0">
                <a:solidFill>
                  <a:schemeClr val="tx1"/>
                </a:solidFill>
                <a:latin typeface="Arial" charset="0"/>
                <a:cs typeface="Arial" charset="0"/>
              </a:rPr>
              <a:t>On each flap, list one type of writing.</a:t>
            </a:r>
          </a:p>
          <a:p>
            <a:endParaRPr lang="en-US" sz="180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en-US" sz="3600" smtClean="0">
                <a:solidFill>
                  <a:schemeClr val="tx1"/>
                </a:solidFill>
                <a:latin typeface="Arial" charset="0"/>
                <a:cs typeface="Arial" charset="0"/>
              </a:rPr>
              <a:t>Use the space inside for your notes about each type of writing.</a:t>
            </a:r>
          </a:p>
          <a:p>
            <a:pPr lvl="1">
              <a:buFont typeface="Arial" charset="0"/>
              <a:buNone/>
            </a:pPr>
            <a:endParaRPr lang="en-US" sz="2400" smtClean="0">
              <a:latin typeface="Arial" charset="0"/>
              <a:cs typeface="Arial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B52B4B3-B411-4621-9FE5-2BBF07D0920F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C549FD0C-8DE9-4339-9F3C-79A5ACEB0359}" type="slidenum">
              <a:rPr lang="en-US" smtClean="0">
                <a:ea typeface="ＭＳ Ｐゴシック" pitchFamily="34" charset="-128"/>
              </a:rPr>
              <a:pPr>
                <a:defRPr/>
              </a:pPr>
              <a:t>30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12" name="Picture 11" descr="IMG_20110622_1517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025900" y="1231900"/>
            <a:ext cx="5588000" cy="4191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5A1DC862-201C-4E53-AA43-854A5F468169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34991DA2-B402-4E9D-9722-644CC1CBA7A8}" type="slidenum">
              <a:rPr lang="en-US" smtClean="0">
                <a:ea typeface="ＭＳ Ｐゴシック" pitchFamily="34" charset="-128"/>
              </a:rPr>
              <a:pPr>
                <a:defRPr/>
              </a:pPr>
              <a:t>31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70659" name="TextBox 5"/>
          <p:cNvSpPr txBox="1">
            <a:spLocks noChangeArrowheads="1"/>
          </p:cNvSpPr>
          <p:nvPr/>
        </p:nvSpPr>
        <p:spPr bwMode="auto">
          <a:xfrm>
            <a:off x="228600" y="228600"/>
            <a:ext cx="8382000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tx1"/>
                </a:solidFill>
                <a:latin typeface="Arial" charset="0"/>
                <a:cs typeface="ＭＳ Ｐゴシック"/>
              </a:rPr>
              <a:t>Use the space inside for your notes about each type of writing.</a:t>
            </a:r>
          </a:p>
          <a:p>
            <a:pPr lvl="1"/>
            <a:r>
              <a:rPr lang="en-US" sz="3600">
                <a:solidFill>
                  <a:srgbClr val="C00000"/>
                </a:solidFill>
                <a:latin typeface="Arial" charset="0"/>
                <a:cs typeface="ＭＳ Ｐゴシック"/>
              </a:rPr>
              <a:t>                                                                       </a:t>
            </a:r>
            <a:r>
              <a:rPr lang="en-US" sz="4400">
                <a:solidFill>
                  <a:srgbClr val="C00000"/>
                </a:solidFill>
                <a:latin typeface="Arial" charset="0"/>
                <a:cs typeface="ＭＳ Ｐゴシック"/>
              </a:rPr>
              <a:t>1-  </a:t>
            </a:r>
            <a:r>
              <a:rPr lang="en-US" sz="3200">
                <a:solidFill>
                  <a:srgbClr val="C00000"/>
                </a:solidFill>
                <a:latin typeface="Arial" charset="0"/>
                <a:cs typeface="ＭＳ Ｐゴシック"/>
              </a:rPr>
              <a:t>Key words in the </a:t>
            </a:r>
            <a:r>
              <a:rPr lang="en-US" sz="3200">
                <a:solidFill>
                  <a:srgbClr val="00457E"/>
                </a:solidFill>
                <a:latin typeface="Arial" charset="0"/>
                <a:cs typeface="ＭＳ Ｐゴシック"/>
              </a:rPr>
              <a:t>Anchor Standards </a:t>
            </a:r>
            <a:r>
              <a:rPr lang="en-US" sz="3200">
                <a:solidFill>
                  <a:srgbClr val="C00000"/>
                </a:solidFill>
                <a:latin typeface="Arial" charset="0"/>
                <a:cs typeface="ＭＳ Ｐゴシック"/>
              </a:rPr>
              <a:t>and the 3</a:t>
            </a:r>
            <a:r>
              <a:rPr lang="en-US" sz="3200" baseline="30000">
                <a:solidFill>
                  <a:srgbClr val="C00000"/>
                </a:solidFill>
                <a:latin typeface="Arial" charset="0"/>
                <a:cs typeface="ＭＳ Ｐゴシック"/>
              </a:rPr>
              <a:t>rd</a:t>
            </a:r>
            <a:r>
              <a:rPr lang="en-US" sz="3200">
                <a:solidFill>
                  <a:srgbClr val="C00000"/>
                </a:solidFill>
                <a:latin typeface="Arial" charset="0"/>
                <a:cs typeface="ＭＳ Ｐゴシック"/>
              </a:rPr>
              <a:t> grade </a:t>
            </a:r>
            <a:r>
              <a:rPr lang="en-US" sz="3200">
                <a:solidFill>
                  <a:srgbClr val="00457E"/>
                </a:solidFill>
                <a:latin typeface="Arial" charset="0"/>
                <a:cs typeface="ＭＳ Ｐゴシック"/>
              </a:rPr>
              <a:t>“Grade-Specific” Standards /Define the writing type</a:t>
            </a:r>
            <a:endParaRPr lang="en-US" sz="2400">
              <a:solidFill>
                <a:srgbClr val="00457E"/>
              </a:solidFill>
              <a:latin typeface="Arial" charset="0"/>
              <a:cs typeface="ＭＳ Ｐゴシック"/>
            </a:endParaRPr>
          </a:p>
          <a:p>
            <a:pPr lvl="1"/>
            <a:r>
              <a:rPr lang="en-US" sz="2400">
                <a:solidFill>
                  <a:srgbClr val="00457E"/>
                </a:solidFill>
                <a:latin typeface="Arial" charset="0"/>
                <a:cs typeface="ＭＳ Ｐゴシック"/>
              </a:rPr>
              <a:t>  </a:t>
            </a:r>
            <a:endParaRPr lang="en-US" sz="3600">
              <a:solidFill>
                <a:srgbClr val="C00000"/>
              </a:solidFill>
              <a:latin typeface="Arial" charset="0"/>
              <a:cs typeface="ＭＳ Ｐゴシック"/>
            </a:endParaRPr>
          </a:p>
          <a:p>
            <a:pPr lvl="1"/>
            <a:r>
              <a:rPr lang="en-US" sz="3600">
                <a:solidFill>
                  <a:schemeClr val="tx1"/>
                </a:solidFill>
                <a:latin typeface="Arial" charset="0"/>
                <a:cs typeface="ＭＳ Ｐゴシック"/>
              </a:rPr>
              <a:t>                                                                           2-  List what students should know and be able to do to master the Grade-Specific Standard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295400"/>
            <a:ext cx="9144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pPr eaLnBrk="1" hangingPunct="1"/>
            <a:r>
              <a:rPr lang="en-US" sz="4400" smtClean="0">
                <a:solidFill>
                  <a:schemeClr val="tx1"/>
                </a:solidFill>
                <a:latin typeface="Arial" charset="0"/>
                <a:cs typeface="Arial" charset="0"/>
              </a:rPr>
              <a:t>Text Types -</a:t>
            </a:r>
            <a:r>
              <a:rPr lang="en-US" sz="4400" smtClean="0">
                <a:solidFill>
                  <a:srgbClr val="FF0000"/>
                </a:solidFill>
                <a:latin typeface="Arial" charset="0"/>
                <a:cs typeface="Arial" charset="0"/>
              </a:rPr>
              <a:t> Argument</a:t>
            </a:r>
          </a:p>
        </p:txBody>
      </p:sp>
      <p:sp>
        <p:nvSpPr>
          <p:cNvPr id="36867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A84F6D2-A550-4EAF-A5FA-9A19FEACC841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E983E0F7-943A-40A3-B1C9-9DB862B78783}" type="slidenum">
              <a:rPr lang="en-US" smtClean="0">
                <a:ea typeface="ＭＳ Ｐゴシック" pitchFamily="34" charset="-128"/>
              </a:rPr>
              <a:pPr>
                <a:defRPr/>
              </a:pPr>
              <a:t>32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228600" y="228600"/>
            <a:ext cx="86106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32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An argument is a reasoned, logical way of demonstrating that the writer’s position, belief, or conclusion is valid.</a:t>
            </a:r>
          </a:p>
          <a:p>
            <a:pPr>
              <a:defRPr/>
            </a:pPr>
            <a:endParaRPr lang="en-US" sz="2800" u="sng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  <a:p>
            <a:pPr>
              <a:defRPr/>
            </a:pPr>
            <a:r>
              <a:rPr lang="en-US" sz="2800" u="sng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Arguments </a:t>
            </a:r>
            <a:r>
              <a:rPr lang="en-US" sz="2800" b="0" u="sng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are used for many </a:t>
            </a:r>
            <a:r>
              <a:rPr lang="en-US" sz="2800" b="0" u="sng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purposes – </a:t>
            </a:r>
            <a:endParaRPr lang="en-US" sz="3600" b="0" u="sng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71684" name="Picture 3" descr="writi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3048000"/>
            <a:ext cx="3001963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5" name="TextBox 5"/>
          <p:cNvSpPr txBox="1">
            <a:spLocks noChangeArrowheads="1"/>
          </p:cNvSpPr>
          <p:nvPr/>
        </p:nvSpPr>
        <p:spPr bwMode="auto">
          <a:xfrm>
            <a:off x="152400" y="2362200"/>
            <a:ext cx="54864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2800">
                <a:solidFill>
                  <a:srgbClr val="FF0000"/>
                </a:solidFill>
                <a:latin typeface="Arial" charset="0"/>
                <a:cs typeface="ＭＳ Ｐゴシック"/>
              </a:rPr>
              <a:t>to change the reader’s point of view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>
                <a:solidFill>
                  <a:srgbClr val="40CF00"/>
                </a:solidFill>
                <a:latin typeface="Arial" charset="0"/>
                <a:cs typeface="ＭＳ Ｐゴシック"/>
              </a:rPr>
              <a:t>to bring about some action on the reader’s part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>
                <a:solidFill>
                  <a:srgbClr val="668FB2"/>
                </a:solidFill>
                <a:latin typeface="Arial" charset="0"/>
                <a:cs typeface="ＭＳ Ｐゴシック"/>
              </a:rPr>
              <a:t>ask the reader to accept the writer’s explanation or evaluation of a concept, issue, or problem.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algn="l" eaLnBrk="1" hangingPunct="1"/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Text Types</a:t>
            </a:r>
            <a:r>
              <a:rPr lang="en-US" sz="4400" smtClean="0">
                <a:solidFill>
                  <a:schemeClr val="tx1"/>
                </a:solidFill>
                <a:latin typeface="Arial" charset="0"/>
                <a:cs typeface="Arial" charset="0"/>
              </a:rPr>
              <a:t>–</a:t>
            </a:r>
            <a:r>
              <a:rPr lang="en-US" sz="4400" smtClean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3600" smtClean="0">
                <a:solidFill>
                  <a:srgbClr val="FF0000"/>
                </a:solidFill>
                <a:latin typeface="Arial" charset="0"/>
                <a:cs typeface="Arial" charset="0"/>
              </a:rPr>
              <a:t>Informational/Explanatory</a:t>
            </a:r>
          </a:p>
        </p:txBody>
      </p:sp>
      <p:sp>
        <p:nvSpPr>
          <p:cNvPr id="37891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13A733C-4AD2-4490-978D-2B6248332052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F850B0B2-ADE1-491D-964F-A71B18F18EA1}" type="slidenum">
              <a:rPr lang="en-US" smtClean="0">
                <a:ea typeface="ＭＳ Ｐゴシック" pitchFamily="34" charset="-128"/>
              </a:rPr>
              <a:pPr>
                <a:defRPr/>
              </a:pPr>
              <a:t>33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381000" y="914400"/>
            <a:ext cx="83058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prstClr val="black"/>
                </a:solidFill>
                <a:latin typeface="Arial" charset="0"/>
                <a:ea typeface="ＭＳ Ｐゴシック" charset="-128"/>
                <a:cs typeface="+mn-cs"/>
              </a:rPr>
              <a:t>Informational/explanatory writing </a:t>
            </a:r>
            <a:r>
              <a:rPr lang="en-US" sz="2800" dirty="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t>conveys information accurately —</a:t>
            </a:r>
          </a:p>
          <a:p>
            <a:pPr>
              <a:defRPr/>
            </a:pPr>
            <a:endParaRPr lang="en-US" sz="2800" b="0" dirty="0">
              <a:solidFill>
                <a:prstClr val="black"/>
              </a:solidFill>
              <a:latin typeface="Arial" charset="0"/>
              <a:ea typeface="ＭＳ Ｐゴシック" charset="-128"/>
              <a:cs typeface="+mn-cs"/>
            </a:endParaRPr>
          </a:p>
          <a:p>
            <a:pPr>
              <a:defRPr/>
            </a:pPr>
            <a:r>
              <a:rPr lang="en-US" sz="3200" u="sng" dirty="0">
                <a:solidFill>
                  <a:prstClr val="black"/>
                </a:solidFill>
                <a:latin typeface="Arial" charset="0"/>
                <a:ea typeface="ＭＳ Ｐゴシック" charset="-128"/>
                <a:cs typeface="+mn-cs"/>
              </a:rPr>
              <a:t>This kind of writing serves to:</a:t>
            </a:r>
          </a:p>
          <a:p>
            <a:pPr>
              <a:defRPr/>
            </a:pPr>
            <a:endParaRPr lang="en-US" sz="3200" b="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73732" name="Picture 3" descr="writi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1524000"/>
            <a:ext cx="2133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52400" y="2667000"/>
            <a:ext cx="7620000" cy="3724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3200" b="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+mn-cs"/>
              </a:rPr>
              <a:t>increase readers’ knowledge of a subject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3200" b="0" dirty="0">
                <a:solidFill>
                  <a:srgbClr val="74C932"/>
                </a:solidFill>
                <a:latin typeface="Arial" charset="0"/>
                <a:ea typeface="ＭＳ Ｐゴシック" charset="-128"/>
                <a:cs typeface="+mn-cs"/>
              </a:rPr>
              <a:t>help readers better understand a procedure or process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3200" b="0" dirty="0">
                <a:solidFill>
                  <a:srgbClr val="668FB2"/>
                </a:solidFill>
                <a:latin typeface="Arial" charset="0"/>
                <a:ea typeface="ＭＳ Ｐゴシック" charset="-128"/>
                <a:cs typeface="+mn-cs"/>
              </a:rPr>
              <a:t>provide readers with an enhanced comprehension of a concept.</a:t>
            </a:r>
          </a:p>
          <a:p>
            <a:pPr>
              <a:defRPr/>
            </a:pPr>
            <a:endParaRPr lang="en-US" sz="2600" b="0" dirty="0">
              <a:solidFill>
                <a:prstClr val="black"/>
              </a:solidFill>
              <a:latin typeface="Arial" charset="0"/>
              <a:ea typeface="ＭＳ Ｐゴシック" charset="-128"/>
              <a:cs typeface="+mn-cs"/>
            </a:endParaRPr>
          </a:p>
          <a:p>
            <a:pPr algn="ctr">
              <a:defRPr/>
            </a:pPr>
            <a:endParaRPr lang="en-US" dirty="0"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914400"/>
          </a:xfrm>
        </p:spPr>
        <p:txBody>
          <a:bodyPr/>
          <a:lstStyle/>
          <a:p>
            <a:pPr eaLnBrk="1" hangingPunct="1"/>
            <a:r>
              <a:rPr lang="en-US" sz="4400" smtClean="0">
                <a:solidFill>
                  <a:schemeClr val="tx1"/>
                </a:solidFill>
                <a:latin typeface="Arial" charset="0"/>
                <a:cs typeface="Arial" charset="0"/>
              </a:rPr>
              <a:t>Text Types - </a:t>
            </a:r>
            <a:r>
              <a:rPr lang="en-US" sz="4400" smtClean="0">
                <a:solidFill>
                  <a:srgbClr val="FF0000"/>
                </a:solidFill>
                <a:latin typeface="Arial" charset="0"/>
                <a:cs typeface="Arial" charset="0"/>
              </a:rPr>
              <a:t>Narrative</a:t>
            </a:r>
          </a:p>
        </p:txBody>
      </p:sp>
      <p:sp>
        <p:nvSpPr>
          <p:cNvPr id="38915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BD009A6F-4FF0-4334-9F0E-C1FAA5E7D17D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1403B9B5-10E0-4A4A-BCC7-7D4F1044906A}" type="slidenum">
              <a:rPr lang="en-US" smtClean="0">
                <a:ea typeface="ＭＳ Ｐゴシック" pitchFamily="34" charset="-128"/>
              </a:rPr>
              <a:pPr>
                <a:defRPr/>
              </a:pPr>
              <a:t>34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457200" y="762000"/>
            <a:ext cx="8001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prstClr val="black"/>
                </a:solidFill>
                <a:latin typeface="Arial" charset="0"/>
                <a:ea typeface="ＭＳ Ｐゴシック" charset="-128"/>
                <a:cs typeface="+mn-cs"/>
              </a:rPr>
              <a:t>Narrative writing conveys experience, either real or imaginary, and uses time as its deep structure. </a:t>
            </a:r>
            <a:endParaRPr lang="en-US" sz="2800" dirty="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75780" name="Picture 3" descr="writi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2743200"/>
            <a:ext cx="34290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28600" y="2286000"/>
            <a:ext cx="5105400" cy="3846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 typeface="Arial"/>
              <a:buChar char="•"/>
              <a:defRPr/>
            </a:pPr>
            <a:r>
              <a:rPr lang="en-US" sz="2600" b="0" dirty="0">
                <a:solidFill>
                  <a:srgbClr val="00457E"/>
                </a:solidFill>
                <a:latin typeface="Arial" charset="0"/>
                <a:ea typeface="ＭＳ Ｐゴシック" charset="-128"/>
                <a:cs typeface="+mn-cs"/>
              </a:rPr>
              <a:t>does</a:t>
            </a:r>
            <a:r>
              <a:rPr lang="en-US" sz="2600" dirty="0">
                <a:solidFill>
                  <a:srgbClr val="00457E"/>
                </a:solidFill>
                <a:latin typeface="Arial" charset="0"/>
                <a:ea typeface="ＭＳ Ｐゴシック" charset="-128"/>
                <a:cs typeface="+mn-cs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+mn-cs"/>
              </a:rPr>
              <a:t>NOT</a:t>
            </a:r>
            <a:r>
              <a:rPr lang="en-US" sz="2600" dirty="0">
                <a:solidFill>
                  <a:srgbClr val="00457E"/>
                </a:solidFill>
                <a:latin typeface="Arial" charset="0"/>
                <a:ea typeface="ＭＳ Ｐゴシック" charset="-128"/>
                <a:cs typeface="+mn-cs"/>
              </a:rPr>
              <a:t> </a:t>
            </a:r>
            <a:r>
              <a:rPr lang="en-US" sz="2600" b="0" dirty="0">
                <a:solidFill>
                  <a:srgbClr val="00457E"/>
                </a:solidFill>
                <a:latin typeface="Arial" charset="0"/>
                <a:ea typeface="ＭＳ Ｐゴシック" charset="-128"/>
                <a:cs typeface="+mn-cs"/>
              </a:rPr>
              <a:t>include all of the possible forms of creative writing, such as many types of poetry.</a:t>
            </a:r>
          </a:p>
          <a:p>
            <a:pPr>
              <a:defRPr/>
            </a:pPr>
            <a:endParaRPr lang="en-US" b="0" dirty="0">
              <a:solidFill>
                <a:prstClr val="black"/>
              </a:solidFill>
              <a:latin typeface="Arial" charset="0"/>
              <a:ea typeface="ＭＳ Ｐゴシック" charset="-128"/>
              <a:cs typeface="+mn-cs"/>
            </a:endParaRPr>
          </a:p>
          <a:p>
            <a:pPr marL="457200" indent="-457200">
              <a:buFont typeface="Arial"/>
              <a:buChar char="•"/>
              <a:defRPr/>
            </a:pPr>
            <a:r>
              <a:rPr lang="en-US" sz="2600" b="0" dirty="0">
                <a:solidFill>
                  <a:srgbClr val="00B050"/>
                </a:solidFill>
                <a:latin typeface="Arial" charset="0"/>
                <a:ea typeface="ＭＳ Ｐゴシック" charset="-128"/>
                <a:cs typeface="+mn-cs"/>
              </a:rPr>
              <a:t>inclusion and evaluation of other such forms are </a:t>
            </a:r>
            <a:r>
              <a:rPr lang="en-US" sz="26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+mn-cs"/>
              </a:rPr>
              <a:t>left to teacher discretion</a:t>
            </a:r>
            <a:r>
              <a:rPr lang="en-US" sz="2600" b="0" dirty="0">
                <a:solidFill>
                  <a:prstClr val="black"/>
                </a:solidFill>
                <a:latin typeface="Arial" charset="0"/>
                <a:ea typeface="ＭＳ Ｐゴシック" charset="-128"/>
                <a:cs typeface="+mn-cs"/>
              </a:rPr>
              <a:t>.</a:t>
            </a:r>
          </a:p>
          <a:p>
            <a:pPr>
              <a:defRPr/>
            </a:pPr>
            <a:endParaRPr lang="en-US" sz="2600" b="0" dirty="0">
              <a:solidFill>
                <a:prstClr val="black"/>
              </a:solidFill>
              <a:latin typeface="Arial" charset="0"/>
              <a:ea typeface="ＭＳ Ｐゴシック" charset="-128"/>
              <a:cs typeface="+mn-cs"/>
            </a:endParaRPr>
          </a:p>
          <a:p>
            <a:pPr algn="ctr">
              <a:defRPr/>
            </a:pPr>
            <a:endParaRPr lang="en-US" dirty="0"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629400" cy="762000"/>
          </a:xfrm>
          <a:solidFill>
            <a:srgbClr val="FFFFCC"/>
          </a:solidFill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Writing: </a:t>
            </a:r>
            <a:r>
              <a:rPr lang="en-US" smtClean="0">
                <a:solidFill>
                  <a:srgbClr val="FF0000"/>
                </a:solidFill>
                <a:latin typeface="Arial" charset="0"/>
                <a:cs typeface="Arial" charset="0"/>
              </a:rPr>
              <a:t>Then and Now</a:t>
            </a:r>
          </a:p>
        </p:txBody>
      </p:sp>
      <p:sp>
        <p:nvSpPr>
          <p:cNvPr id="77826" name="Content Placeholder 3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267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3600" b="1" smtClean="0">
                <a:solidFill>
                  <a:srgbClr val="00B0F0"/>
                </a:solidFill>
                <a:latin typeface="Arial" charset="0"/>
                <a:cs typeface="Arial" charset="0"/>
              </a:rPr>
              <a:t>Directions</a:t>
            </a:r>
            <a:r>
              <a:rPr lang="en-US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:</a:t>
            </a:r>
            <a:r>
              <a:rPr lang="en-US" sz="2800" smtClean="0">
                <a:solidFill>
                  <a:schemeClr val="tx1"/>
                </a:solidFill>
                <a:latin typeface="Arial" charset="0"/>
                <a:cs typeface="Arial" charset="0"/>
              </a:rPr>
              <a:t>  Using the </a:t>
            </a:r>
            <a:r>
              <a:rPr lang="en-US" sz="2800" b="1" i="1" smtClean="0">
                <a:solidFill>
                  <a:srgbClr val="7153A1"/>
                </a:solidFill>
                <a:latin typeface="Arial" charset="0"/>
                <a:cs typeface="Arial" charset="0"/>
              </a:rPr>
              <a:t>Then and Now </a:t>
            </a:r>
            <a:r>
              <a:rPr lang="en-US" sz="2800" smtClean="0">
                <a:solidFill>
                  <a:schemeClr val="tx1"/>
                </a:solidFill>
                <a:latin typeface="Arial" charset="0"/>
                <a:cs typeface="Arial" charset="0"/>
              </a:rPr>
              <a:t>graphic organizer and the </a:t>
            </a:r>
            <a:r>
              <a:rPr lang="en-US" sz="2800" b="1" i="1" smtClean="0">
                <a:solidFill>
                  <a:srgbClr val="7153A1"/>
                </a:solidFill>
                <a:latin typeface="Arial" charset="0"/>
                <a:cs typeface="Arial" charset="0"/>
              </a:rPr>
              <a:t>Writing Then and Now </a:t>
            </a:r>
            <a:r>
              <a:rPr lang="en-US" sz="2800" smtClean="0">
                <a:solidFill>
                  <a:schemeClr val="tx1"/>
                </a:solidFill>
                <a:latin typeface="Arial" charset="0"/>
                <a:cs typeface="Arial" charset="0"/>
              </a:rPr>
              <a:t>handout, </a:t>
            </a:r>
            <a:r>
              <a:rPr lang="en-US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compare writing expectations </a:t>
            </a:r>
            <a:r>
              <a:rPr lang="en-US" sz="2800" smtClean="0">
                <a:solidFill>
                  <a:schemeClr val="tx1"/>
                </a:solidFill>
                <a:latin typeface="Arial" charset="0"/>
                <a:cs typeface="Arial" charset="0"/>
              </a:rPr>
              <a:t>from the NCSCOS and the CCSS to determine </a:t>
            </a:r>
            <a:r>
              <a:rPr lang="en-US" sz="2800" smtClean="0">
                <a:solidFill>
                  <a:srgbClr val="FF0000"/>
                </a:solidFill>
                <a:latin typeface="Arial" charset="0"/>
                <a:cs typeface="Arial" charset="0"/>
              </a:rPr>
              <a:t>what is different</a:t>
            </a:r>
            <a:r>
              <a:rPr lang="en-US" sz="2800" smtClean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buFont typeface="Arial" charset="0"/>
              <a:buNone/>
            </a:pPr>
            <a:endParaRPr lang="en-US" sz="280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en-US" sz="280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sz="4000" b="1" smtClean="0">
                <a:solidFill>
                  <a:srgbClr val="7153A1"/>
                </a:solidFill>
                <a:latin typeface="Arial" charset="0"/>
                <a:cs typeface="Arial" charset="0"/>
              </a:rPr>
              <a:t>When you complete your handout, turn and talk about what you discovered. </a:t>
            </a:r>
          </a:p>
        </p:txBody>
      </p:sp>
      <p:sp>
        <p:nvSpPr>
          <p:cNvPr id="39940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791A9893-BF40-41F0-AD9E-83F7246BD146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72FCE5E4-90B4-4CFD-9DBD-D562D04226DD}" type="slidenum">
              <a:rPr lang="en-US" smtClean="0">
                <a:ea typeface="ＭＳ Ｐゴシック" pitchFamily="34" charset="-128"/>
              </a:rPr>
              <a:pPr>
                <a:defRPr/>
              </a:pPr>
              <a:t>35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447800"/>
          </a:xfrm>
        </p:spPr>
        <p:txBody>
          <a:bodyPr/>
          <a:lstStyle/>
          <a:p>
            <a:r>
              <a:rPr lang="en-US" sz="3600" smtClean="0">
                <a:latin typeface="Arial" charset="0"/>
                <a:cs typeface="Arial" charset="0"/>
              </a:rPr>
              <a:t>The Starring Role of Argument</a:t>
            </a:r>
            <a:r>
              <a:rPr lang="en-US" sz="4400" smtClean="0">
                <a:latin typeface="Arial" charset="0"/>
                <a:cs typeface="Arial" charset="0"/>
              </a:rPr>
              <a:t/>
            </a:r>
            <a:br>
              <a:rPr lang="en-US" sz="4400" smtClean="0">
                <a:latin typeface="Arial" charset="0"/>
                <a:cs typeface="Arial" charset="0"/>
              </a:rPr>
            </a:br>
            <a:r>
              <a:rPr lang="en-US" sz="4400" smtClean="0">
                <a:latin typeface="Arial" charset="0"/>
                <a:cs typeface="Arial" charset="0"/>
              </a:rPr>
              <a:t/>
            </a:r>
            <a:br>
              <a:rPr lang="en-US" sz="4400" smtClean="0">
                <a:latin typeface="Arial" charset="0"/>
                <a:cs typeface="Arial" charset="0"/>
              </a:rPr>
            </a:br>
            <a:r>
              <a:rPr lang="en-US" sz="4400" smtClean="0">
                <a:latin typeface="Arial" charset="0"/>
                <a:cs typeface="Arial" charset="0"/>
              </a:rPr>
              <a:t/>
            </a:r>
            <a:br>
              <a:rPr lang="en-US" sz="4400" smtClean="0">
                <a:latin typeface="Arial" charset="0"/>
                <a:cs typeface="Arial" charset="0"/>
              </a:rPr>
            </a:br>
            <a:endParaRPr lang="en-US" sz="4400" smtClean="0">
              <a:latin typeface="Arial" charset="0"/>
              <a:cs typeface="Arial" charset="0"/>
            </a:endParaRPr>
          </a:p>
        </p:txBody>
      </p:sp>
      <p:sp>
        <p:nvSpPr>
          <p:cNvPr id="79874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8956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600" smtClean="0">
                <a:latin typeface="Arial" charset="0"/>
                <a:cs typeface="Arial" charset="0"/>
              </a:rPr>
              <a:t>CCSS place particular emphasis on students’ ability to write sound arguments on important topics and issues to prepare students for college and career.</a:t>
            </a:r>
          </a:p>
          <a:p>
            <a:pPr>
              <a:buFont typeface="Wingdings" pitchFamily="2" charset="2"/>
              <a:buChar char="v"/>
            </a:pPr>
            <a:endParaRPr lang="en-US" sz="26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en-US" sz="26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en-US" sz="2600" smtClean="0">
              <a:latin typeface="Arial" charset="0"/>
              <a:cs typeface="Arial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7E865026-4A34-4AB6-9823-9C38BDB4FC47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39EBAE63-8CFD-42EC-A37E-93D89384496B}" type="slidenum">
              <a:rPr lang="en-US" smtClean="0">
                <a:ea typeface="ＭＳ Ｐゴシック" pitchFamily="34" charset="-128"/>
              </a:rPr>
              <a:pPr>
                <a:defRPr/>
              </a:pPr>
              <a:t>36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79876" name="Picture 5" descr="argu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2667000"/>
            <a:ext cx="4800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304800"/>
            <a:ext cx="8229600" cy="5638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987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B00805BF-D0DB-4615-862D-B7B1A2A5ECE2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9B7325C1-0968-4A7B-A536-2D270EDBC7B0}" type="slidenum">
              <a:rPr lang="en-US" smtClean="0">
                <a:ea typeface="ＭＳ Ｐゴシック" pitchFamily="34" charset="-128"/>
              </a:rPr>
              <a:pPr>
                <a:defRPr/>
              </a:pPr>
              <a:t>37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81923" name="Picture 1" descr="ccss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52400"/>
            <a:ext cx="36845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95400" y="1828800"/>
            <a:ext cx="6858000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600" cap="small" dirty="0">
                <a:solidFill>
                  <a:schemeClr val="accent6">
                    <a:lumMod val="50000"/>
                  </a:schemeClr>
                </a:solidFill>
                <a:ea typeface="ＭＳ Ｐゴシック" charset="-128"/>
                <a:cs typeface="+mn-cs"/>
              </a:rPr>
              <a:t>Close with </a:t>
            </a:r>
          </a:p>
          <a:p>
            <a:pPr algn="ctr">
              <a:defRPr/>
            </a:pPr>
            <a:r>
              <a:rPr lang="en-US" sz="6600" cap="small" dirty="0">
                <a:solidFill>
                  <a:schemeClr val="accent6">
                    <a:lumMod val="50000"/>
                  </a:schemeClr>
                </a:solidFill>
                <a:ea typeface="ＭＳ Ｐゴシック" charset="-128"/>
                <a:cs typeface="+mn-cs"/>
              </a:rPr>
              <a:t>a Cloze</a:t>
            </a:r>
          </a:p>
        </p:txBody>
      </p:sp>
      <p:sp>
        <p:nvSpPr>
          <p:cNvPr id="81925" name="TextBox 3"/>
          <p:cNvSpPr txBox="1">
            <a:spLocks noChangeArrowheads="1"/>
          </p:cNvSpPr>
          <p:nvPr/>
        </p:nvSpPr>
        <p:spPr bwMode="auto">
          <a:xfrm>
            <a:off x="609600" y="4419600"/>
            <a:ext cx="7848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chemeClr val="tx1"/>
                </a:solidFill>
                <a:cs typeface="ＭＳ Ｐゴシック"/>
              </a:rPr>
              <a:t>Participants will identify the purpose </a:t>
            </a:r>
          </a:p>
          <a:p>
            <a:pPr algn="ctr"/>
            <a:r>
              <a:rPr lang="en-US" sz="3200">
                <a:solidFill>
                  <a:schemeClr val="tx1"/>
                </a:solidFill>
                <a:cs typeface="ＭＳ Ｐゴシック"/>
              </a:rPr>
              <a:t>of the CCSS Anchors and the benefits </a:t>
            </a:r>
          </a:p>
          <a:p>
            <a:pPr algn="ctr"/>
            <a:r>
              <a:rPr lang="en-US" sz="3200">
                <a:solidFill>
                  <a:schemeClr val="tx1"/>
                </a:solidFill>
                <a:cs typeface="ＭＳ Ｐゴシック"/>
              </a:rPr>
              <a:t>of the cloze strategy.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Close with a “Cloze”</a:t>
            </a:r>
          </a:p>
        </p:txBody>
      </p:sp>
      <p:sp>
        <p:nvSpPr>
          <p:cNvPr id="83970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4038600" cy="42672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b="1" smtClean="0">
                <a:solidFill>
                  <a:schemeClr val="tx1"/>
                </a:solidFill>
                <a:latin typeface="Arial" charset="0"/>
                <a:cs typeface="Arial" charset="0"/>
              </a:rPr>
              <a:t>Activity</a:t>
            </a:r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:</a:t>
            </a:r>
          </a:p>
          <a:p>
            <a:pPr>
              <a:buFont typeface="Arial" charset="0"/>
              <a:buNone/>
            </a:pPr>
            <a:endParaRPr lang="en-US" sz="280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en-US" sz="2800" smtClean="0">
                <a:solidFill>
                  <a:schemeClr val="tx1"/>
                </a:solidFill>
                <a:latin typeface="Arial" charset="0"/>
                <a:cs typeface="Arial" charset="0"/>
              </a:rPr>
              <a:t>Read the text and conduct a cloze reading of the text. </a:t>
            </a:r>
          </a:p>
          <a:p>
            <a:r>
              <a:rPr lang="en-US" sz="2800" smtClean="0">
                <a:solidFill>
                  <a:schemeClr val="tx1"/>
                </a:solidFill>
                <a:latin typeface="Arial" charset="0"/>
                <a:cs typeface="Arial" charset="0"/>
              </a:rPr>
              <a:t>Fill in each blank with one word. </a:t>
            </a:r>
          </a:p>
          <a:p>
            <a:pPr>
              <a:buFont typeface="Arial" charset="0"/>
              <a:buNone/>
            </a:pPr>
            <a:endParaRPr lang="en-US" smtClean="0">
              <a:latin typeface="Arial" charset="0"/>
              <a:cs typeface="Arial" charset="0"/>
            </a:endParaRPr>
          </a:p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EC43C70C-57D5-4E80-B53F-F51D452F2A16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30A60C89-E333-4429-9ABE-57575917F83E}" type="slidenum">
              <a:rPr lang="en-US" smtClean="0">
                <a:ea typeface="ＭＳ Ｐゴシック" pitchFamily="34" charset="-128"/>
              </a:rPr>
              <a:pPr>
                <a:defRPr/>
              </a:pPr>
              <a:t>38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83972" name="Picture 5" descr="teacher writi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057400"/>
            <a:ext cx="39020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Close with a “CLOZE”</a:t>
            </a:r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C864F824-BEF7-4E7B-8AD6-23A351C8DAC0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44C3DAB4-60AF-46B4-BA3F-3BAE971F6B07}" type="slidenum">
              <a:rPr lang="en-US" smtClean="0">
                <a:ea typeface="ＭＳ Ｐゴシック" pitchFamily="34" charset="-128"/>
              </a:rPr>
              <a:pPr>
                <a:defRPr/>
              </a:pPr>
              <a:t>39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86019" name="Rectangle 5"/>
          <p:cNvSpPr>
            <a:spLocks noChangeArrowheads="1"/>
          </p:cNvSpPr>
          <p:nvPr/>
        </p:nvSpPr>
        <p:spPr bwMode="auto">
          <a:xfrm>
            <a:off x="152400" y="1519238"/>
            <a:ext cx="89916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2000" i="1">
                <a:solidFill>
                  <a:schemeClr val="tx1"/>
                </a:solidFill>
                <a:latin typeface="Arial" charset="0"/>
                <a:cs typeface="ＭＳ Ｐゴシック"/>
              </a:rPr>
              <a:t>CCR and grade-specific standards</a:t>
            </a:r>
          </a:p>
          <a:p>
            <a:pPr algn="ctr" eaLnBrk="0" hangingPunct="0"/>
            <a:endParaRPr lang="en-US" sz="200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 eaLnBrk="0" hangingPunct="0"/>
            <a:r>
              <a:rPr lang="en-US" sz="2000">
                <a:solidFill>
                  <a:schemeClr val="tx1"/>
                </a:solidFill>
                <a:latin typeface="Arial" charset="0"/>
                <a:cs typeface="ＭＳ Ｐゴシック"/>
              </a:rPr>
              <a:t>The CCR standards ______the document and define _____, cross-disciplinary _______ expectations that must be met for students to be ______to enter college and workforce training programs ready to succeed. The K–12 grade-specific standards define ___-__-___ expectations and a _____ progression designed to enable students to meet college and career readiness ________no later than the end of high school. The CCR and high school (grades 9–12) standards work in ______ to define the college and career readiness line—the ___________ providing broad standards, the latter providing additional _______. Hence, _____should be considered when __________ college and career readiness assessments.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882500F-3B6B-492C-9324-46E84FFFE854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7D8E160E-5EBA-4259-9BFC-AF7394F472F6}" type="slidenum">
              <a:rPr lang="en-US" smtClean="0">
                <a:ea typeface="ＭＳ Ｐゴシック" pitchFamily="34" charset="-128"/>
              </a:rPr>
              <a:pPr>
                <a:defRPr/>
              </a:pPr>
              <a:t>4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533400" y="228600"/>
            <a:ext cx="8077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400" i="1">
                <a:solidFill>
                  <a:srgbClr val="FF0000"/>
                </a:solidFill>
                <a:latin typeface="Arial" charset="0"/>
                <a:cs typeface="ＭＳ Ｐゴシック"/>
              </a:rPr>
              <a:t>*Community Builder*</a:t>
            </a:r>
            <a:r>
              <a:rPr lang="en-US" sz="4400" i="1">
                <a:solidFill>
                  <a:srgbClr val="00457E"/>
                </a:solidFill>
                <a:latin typeface="Arial" charset="0"/>
                <a:cs typeface="ＭＳ Ｐゴシック"/>
              </a:rPr>
              <a:t> </a:t>
            </a:r>
          </a:p>
          <a:p>
            <a:pPr algn="ctr"/>
            <a:r>
              <a:rPr lang="en-US" sz="4400">
                <a:solidFill>
                  <a:srgbClr val="00457E"/>
                </a:solidFill>
                <a:latin typeface="Arial" charset="0"/>
                <a:cs typeface="ＭＳ Ｐゴシック"/>
              </a:rPr>
              <a:t>SCRABBLE SLAM!!</a:t>
            </a:r>
          </a:p>
        </p:txBody>
      </p:sp>
      <p:pic>
        <p:nvPicPr>
          <p:cNvPr id="23555" name="Picture 3" descr="Scrabble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527175"/>
            <a:ext cx="4648200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smtClean="0">
                <a:latin typeface="Arial" charset="0"/>
                <a:cs typeface="Arial" charset="0"/>
              </a:rPr>
              <a:t>NOW…….</a:t>
            </a:r>
            <a:r>
              <a:rPr lang="en-US" smtClean="0">
                <a:latin typeface="Arial" charset="0"/>
                <a:cs typeface="Arial" charset="0"/>
              </a:rPr>
              <a:t/>
            </a:r>
            <a:br>
              <a:rPr lang="en-US" smtClean="0">
                <a:latin typeface="Arial" charset="0"/>
                <a:cs typeface="Arial" charset="0"/>
              </a:rPr>
            </a:br>
            <a:r>
              <a:rPr lang="en-US" smtClean="0">
                <a:latin typeface="Arial" charset="0"/>
                <a:cs typeface="Arial" charset="0"/>
              </a:rPr>
              <a:t/>
            </a:r>
            <a:br>
              <a:rPr lang="en-US" smtClean="0">
                <a:latin typeface="Arial" charset="0"/>
                <a:cs typeface="Arial" charset="0"/>
              </a:rPr>
            </a:br>
            <a:r>
              <a:rPr lang="en-US" sz="8000" smtClean="0">
                <a:solidFill>
                  <a:srgbClr val="FF0000"/>
                </a:solidFill>
                <a:latin typeface="Arial" charset="0"/>
                <a:cs typeface="Arial" charset="0"/>
              </a:rPr>
              <a:t>The Answers!</a:t>
            </a:r>
            <a:endParaRPr lang="en-US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45059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018F4835-6CD6-448E-BDB0-AB0152A96DA1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49B9C4FA-CB2F-494C-8D7A-325A7022840B}" type="slidenum">
              <a:rPr lang="en-US" smtClean="0">
                <a:ea typeface="ＭＳ Ｐゴシック" pitchFamily="34" charset="-128"/>
              </a:rPr>
              <a:pPr>
                <a:defRPr/>
              </a:pPr>
              <a:t>40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5562600" cy="762000"/>
          </a:xfrm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Close with a “CLOZE”</a:t>
            </a:r>
          </a:p>
        </p:txBody>
      </p:sp>
      <p:sp>
        <p:nvSpPr>
          <p:cNvPr id="46083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4E0D5199-7E34-4FAB-8F4A-9FD2AE42FDFA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F2224B75-F129-4700-BABC-E9F657EAD634}" type="slidenum">
              <a:rPr lang="en-US" smtClean="0">
                <a:ea typeface="ＭＳ Ｐゴシック" pitchFamily="34" charset="-128"/>
              </a:rPr>
              <a:pPr>
                <a:defRPr/>
              </a:pPr>
              <a:t>41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89091" name="Rectangle 5"/>
          <p:cNvSpPr>
            <a:spLocks noChangeArrowheads="1"/>
          </p:cNvSpPr>
          <p:nvPr/>
        </p:nvSpPr>
        <p:spPr bwMode="auto">
          <a:xfrm>
            <a:off x="152400" y="1143000"/>
            <a:ext cx="89916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The CCR standards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anchor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the document and define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general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, cross-disciplinary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literacy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expectations that must be met for students to be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prepared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to enter college and workforce training programs ready to succeed. The K–12 grade-specific standards define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end-of-year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expectations and a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cumulative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progression designed to enable students to meet college and career readiness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expectations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no later than the end of high school. The CCR and high school (grades 9–12) standards work in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tandem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to define the college and career readiness line—the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former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providing broad standards, the latter providing additional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specificity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. Hence,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both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should be considered when </a:t>
            </a:r>
            <a:r>
              <a:rPr lang="en-US" sz="2400" u="sng">
                <a:solidFill>
                  <a:srgbClr val="FF0000"/>
                </a:solidFill>
                <a:latin typeface="Arial" charset="0"/>
                <a:cs typeface="ＭＳ Ｐゴシック"/>
              </a:rPr>
              <a:t>developing</a:t>
            </a:r>
            <a:r>
              <a:rPr lang="en-US" sz="2400">
                <a:solidFill>
                  <a:schemeClr val="tx1"/>
                </a:solidFill>
                <a:latin typeface="Arial" charset="0"/>
                <a:cs typeface="ＭＳ Ｐゴシック"/>
              </a:rPr>
              <a:t> college and career readiness assessments.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4"/>
          <p:cNvSpPr txBox="1">
            <a:spLocks noChangeArrowheads="1"/>
          </p:cNvSpPr>
          <p:nvPr/>
        </p:nvSpPr>
        <p:spPr bwMode="auto">
          <a:xfrm>
            <a:off x="228600" y="228600"/>
            <a:ext cx="44196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i="1">
                <a:solidFill>
                  <a:srgbClr val="FF0000"/>
                </a:solidFill>
                <a:latin typeface="Arial" charset="0"/>
                <a:cs typeface="ＭＳ Ｐゴシック"/>
              </a:rPr>
              <a:t>*Community Builder*</a:t>
            </a:r>
            <a:r>
              <a:rPr lang="en-US" sz="3200" i="1">
                <a:solidFill>
                  <a:srgbClr val="00457E"/>
                </a:solidFill>
                <a:latin typeface="Arial" charset="0"/>
                <a:cs typeface="ＭＳ Ｐゴシック"/>
              </a:rPr>
              <a:t> </a:t>
            </a:r>
          </a:p>
          <a:p>
            <a:pPr algn="ctr"/>
            <a:r>
              <a:rPr lang="en-US" sz="4800">
                <a:solidFill>
                  <a:srgbClr val="00457E"/>
                </a:solidFill>
                <a:latin typeface="Arial" charset="0"/>
                <a:cs typeface="ＭＳ Ｐゴシック"/>
              </a:rPr>
              <a:t>SCRABBLE </a:t>
            </a:r>
          </a:p>
          <a:p>
            <a:pPr algn="ctr"/>
            <a:r>
              <a:rPr lang="en-US" sz="4800">
                <a:solidFill>
                  <a:srgbClr val="00457E"/>
                </a:solidFill>
                <a:latin typeface="Arial" charset="0"/>
                <a:cs typeface="ＭＳ Ｐゴシック"/>
              </a:rPr>
              <a:t>SLAM!!</a:t>
            </a:r>
          </a:p>
        </p:txBody>
      </p:sp>
      <p:pic>
        <p:nvPicPr>
          <p:cNvPr id="25602" name="Picture 3" descr="Scrabble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336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4648200" y="228600"/>
            <a:ext cx="4495800" cy="6143625"/>
          </a:xfrm>
          <a:prstGeom prst="rect">
            <a:avLst/>
          </a:prstGeom>
          <a:solidFill>
            <a:srgbClr val="FFFFCC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u="sng">
                <a:solidFill>
                  <a:srgbClr val="FF0000"/>
                </a:solidFill>
                <a:latin typeface="Arial" charset="0"/>
                <a:cs typeface="ＭＳ Ｐゴシック"/>
              </a:rPr>
              <a:t>DIRECTIONS</a:t>
            </a:r>
          </a:p>
          <a:p>
            <a:pPr>
              <a:buFont typeface="Arial" charset="0"/>
              <a:buChar char="•"/>
            </a:pPr>
            <a:r>
              <a:rPr lang="en-US" sz="3600">
                <a:solidFill>
                  <a:schemeClr val="tx1"/>
                </a:solidFill>
                <a:latin typeface="Arial" charset="0"/>
                <a:cs typeface="ＭＳ Ｐゴシック"/>
              </a:rPr>
              <a:t>Introduce yourself (name, school, grade you teach, years in education)</a:t>
            </a:r>
          </a:p>
          <a:p>
            <a:pPr>
              <a:buFont typeface="Arial" charset="0"/>
              <a:buChar char="•"/>
            </a:pPr>
            <a:endParaRPr lang="en-US" sz="3600">
              <a:solidFill>
                <a:schemeClr val="tx1"/>
              </a:solidFill>
              <a:latin typeface="Arial" charset="0"/>
              <a:cs typeface="ＭＳ Ｐゴシック"/>
            </a:endParaRPr>
          </a:p>
          <a:p>
            <a:pPr>
              <a:buFont typeface="Arial" charset="0"/>
              <a:buChar char="•"/>
            </a:pPr>
            <a:r>
              <a:rPr lang="en-US" sz="3600">
                <a:solidFill>
                  <a:srgbClr val="00457E"/>
                </a:solidFill>
                <a:latin typeface="Arial" charset="0"/>
                <a:cs typeface="ＭＳ Ｐゴシック"/>
              </a:rPr>
              <a:t>What do you already know about the Common Core Standards in Reading?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1219200"/>
          </a:xfrm>
          <a:solidFill>
            <a:srgbClr val="FFFFCC"/>
          </a:solidFill>
        </p:spPr>
        <p:txBody>
          <a:bodyPr/>
          <a:lstStyle/>
          <a:p>
            <a:r>
              <a:rPr lang="en-US" sz="3200" smtClean="0">
                <a:latin typeface="Arial" charset="0"/>
                <a:cs typeface="Arial" charset="0"/>
              </a:rPr>
              <a:t> </a:t>
            </a:r>
            <a:r>
              <a:rPr lang="en-US" sz="3600" smtClean="0">
                <a:latin typeface="Arial" charset="0"/>
                <a:cs typeface="Arial" charset="0"/>
              </a:rPr>
              <a:t>North Carolina Professional Teaching Standards</a:t>
            </a:r>
            <a:endParaRPr lang="en-US" sz="3200" smtClean="0">
              <a:latin typeface="Arial" charset="0"/>
              <a:cs typeface="Arial" charset="0"/>
            </a:endParaRPr>
          </a:p>
        </p:txBody>
      </p:sp>
      <p:sp>
        <p:nvSpPr>
          <p:cNvPr id="32771" name="Content Placeholder 3"/>
          <p:cNvSpPr>
            <a:spLocks noGrp="1"/>
          </p:cNvSpPr>
          <p:nvPr>
            <p:ph idx="1"/>
          </p:nvPr>
        </p:nvSpPr>
        <p:spPr>
          <a:xfrm>
            <a:off x="0" y="1447800"/>
            <a:ext cx="5943600" cy="4800600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36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Standard III: </a:t>
            </a:r>
            <a:r>
              <a:rPr lang="en-US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Teachers know the content they teach.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Standard IV: </a:t>
            </a:r>
            <a:r>
              <a:rPr lang="en-US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Teachers facilitate learning for their students.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6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Standard V: </a:t>
            </a: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Teachers reflect on their practice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Font typeface="Arial" pitchFamily="34" charset="0"/>
              <a:buNone/>
              <a:defRPr/>
            </a:pPr>
            <a:endParaRPr lang="en-US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715ED82A-3277-4B19-9DB6-0A0D440AF409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1E6164A2-CD8D-4430-A3EA-D12C4B0CA30D}" type="slidenum">
              <a:rPr lang="en-US" smtClean="0">
                <a:ea typeface="ＭＳ Ｐゴシック" pitchFamily="34" charset="-128"/>
              </a:rPr>
              <a:pPr>
                <a:defRPr/>
              </a:pPr>
              <a:t>6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27652" name="Picture 2" descr="http://schools.lenoir.k12.nc.us/northeast/images/teach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76400"/>
            <a:ext cx="305593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304800"/>
            <a:ext cx="8229600" cy="5638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63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DB79249-5C02-4287-9B65-E556534CADAE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9C24E6A4-9F74-46BD-8D82-33BB19A85A15}" type="slidenum">
              <a:rPr lang="en-US" smtClean="0">
                <a:ea typeface="ＭＳ Ｐゴシック" pitchFamily="34" charset="-128"/>
              </a:rPr>
              <a:pPr>
                <a:defRPr/>
              </a:pPr>
              <a:t>7</a:t>
            </a:fld>
            <a:endParaRPr lang="en-US" smtClean="0">
              <a:ea typeface="ＭＳ Ｐゴシック" pitchFamily="34" charset="-128"/>
            </a:endParaRPr>
          </a:p>
        </p:txBody>
      </p:sp>
      <p:pic>
        <p:nvPicPr>
          <p:cNvPr id="29699" name="Picture 1" descr="ccss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52400"/>
            <a:ext cx="36845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2"/>
          <p:cNvSpPr txBox="1">
            <a:spLocks noChangeArrowheads="1"/>
          </p:cNvSpPr>
          <p:nvPr/>
        </p:nvSpPr>
        <p:spPr bwMode="auto">
          <a:xfrm>
            <a:off x="1219200" y="1905000"/>
            <a:ext cx="68580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>
                <a:solidFill>
                  <a:srgbClr val="344E6D"/>
                </a:solidFill>
                <a:cs typeface="ＭＳ Ｐゴシック"/>
              </a:rPr>
              <a:t>OVERVIEW OF THE </a:t>
            </a:r>
          </a:p>
          <a:p>
            <a:pPr algn="ctr"/>
            <a:r>
              <a:rPr lang="en-US" sz="5400">
                <a:solidFill>
                  <a:srgbClr val="344E6D"/>
                </a:solidFill>
                <a:cs typeface="ＭＳ Ｐゴシック"/>
              </a:rPr>
              <a:t>ELA COMMON CORE STATE STANDARDS</a:t>
            </a:r>
          </a:p>
        </p:txBody>
      </p:sp>
      <p:sp>
        <p:nvSpPr>
          <p:cNvPr id="29701" name="TextBox 3"/>
          <p:cNvSpPr txBox="1">
            <a:spLocks noChangeArrowheads="1"/>
          </p:cNvSpPr>
          <p:nvPr/>
        </p:nvSpPr>
        <p:spPr bwMode="auto">
          <a:xfrm>
            <a:off x="533400" y="4876800"/>
            <a:ext cx="8077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chemeClr val="tx1"/>
                </a:solidFill>
                <a:cs typeface="ＭＳ Ｐゴシック"/>
              </a:rPr>
              <a:t>Participants will gain an understanding of the </a:t>
            </a:r>
          </a:p>
          <a:p>
            <a:pPr algn="ctr"/>
            <a:r>
              <a:rPr lang="en-US" sz="3000">
                <a:solidFill>
                  <a:schemeClr val="tx1"/>
                </a:solidFill>
                <a:cs typeface="ＭＳ Ｐゴシック"/>
              </a:rPr>
              <a:t>design and organization of the CCSS document.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276600" cy="838200"/>
          </a:xfrm>
          <a:ln w="2857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Design</a:t>
            </a:r>
          </a:p>
        </p:txBody>
      </p:sp>
      <p:sp>
        <p:nvSpPr>
          <p:cNvPr id="16387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188DB964-9083-4907-B98F-43F00521D914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110E8D6D-BDC8-41B1-8194-B14CD7EBD83E}" type="slidenum">
              <a:rPr lang="en-US" smtClean="0">
                <a:ea typeface="ＭＳ Ｐゴシック" pitchFamily="34" charset="-128"/>
              </a:rPr>
              <a:pPr>
                <a:defRPr/>
              </a:pPr>
              <a:t>8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80000"/>
              </a:lnSpc>
              <a:buFont typeface="Wingdings 2" pitchFamily="18" charset="2"/>
              <a:buNone/>
            </a:pPr>
            <a:r>
              <a:rPr lang="en-US" sz="3600">
                <a:solidFill>
                  <a:schemeClr val="tx1"/>
                </a:solidFill>
                <a:cs typeface="ＭＳ Ｐゴシック"/>
              </a:rPr>
              <a:t>There are four ELA strands:</a:t>
            </a:r>
          </a:p>
          <a:p>
            <a:pPr marL="457200" indent="-457200">
              <a:lnSpc>
                <a:spcPct val="80000"/>
              </a:lnSpc>
              <a:buFont typeface="Wingdings 2" pitchFamily="18" charset="2"/>
              <a:buNone/>
            </a:pPr>
            <a:endParaRPr lang="en-US" sz="3600">
              <a:solidFill>
                <a:schemeClr val="tx1"/>
              </a:solidFill>
              <a:cs typeface="ＭＳ Ｐゴシック"/>
            </a:endParaRPr>
          </a:p>
          <a:p>
            <a:pPr marL="457200" indent="-457200">
              <a:lnSpc>
                <a:spcPct val="80000"/>
              </a:lnSpc>
              <a:buFont typeface="Arial" charset="0"/>
              <a:buChar char="•"/>
            </a:pPr>
            <a:r>
              <a:rPr lang="en-US" sz="3600">
                <a:solidFill>
                  <a:srgbClr val="C00000"/>
                </a:solidFill>
                <a:cs typeface="ＭＳ Ｐゴシック"/>
              </a:rPr>
              <a:t>Reading </a:t>
            </a:r>
          </a:p>
          <a:p>
            <a:pPr marL="457200" indent="-457200">
              <a:lnSpc>
                <a:spcPct val="80000"/>
              </a:lnSpc>
            </a:pPr>
            <a:r>
              <a:rPr lang="en-US" sz="3600">
                <a:solidFill>
                  <a:srgbClr val="C00000"/>
                </a:solidFill>
                <a:cs typeface="ＭＳ Ｐゴシック"/>
              </a:rPr>
              <a:t>		</a:t>
            </a:r>
            <a:r>
              <a:rPr lang="en-US" sz="2400">
                <a:solidFill>
                  <a:srgbClr val="74C932"/>
                </a:solidFill>
                <a:cs typeface="ＭＳ Ｐゴシック"/>
              </a:rPr>
              <a:t>+ Reading Foundational Skills K-5</a:t>
            </a:r>
          </a:p>
          <a:p>
            <a:pPr marL="457200" indent="-457200">
              <a:lnSpc>
                <a:spcPct val="80000"/>
              </a:lnSpc>
              <a:buFont typeface="Arial" charset="0"/>
              <a:buChar char="•"/>
            </a:pPr>
            <a:r>
              <a:rPr lang="en-US" sz="3600">
                <a:solidFill>
                  <a:srgbClr val="C00000"/>
                </a:solidFill>
                <a:cs typeface="ＭＳ Ｐゴシック"/>
              </a:rPr>
              <a:t>Writing</a:t>
            </a:r>
          </a:p>
          <a:p>
            <a:pPr marL="457200" indent="-457200">
              <a:lnSpc>
                <a:spcPct val="80000"/>
              </a:lnSpc>
              <a:buFont typeface="Arial" charset="0"/>
              <a:buChar char="•"/>
            </a:pPr>
            <a:r>
              <a:rPr lang="en-US" sz="3600">
                <a:solidFill>
                  <a:srgbClr val="C00000"/>
                </a:solidFill>
                <a:cs typeface="ＭＳ Ｐゴシック"/>
              </a:rPr>
              <a:t>Speaking and Listening</a:t>
            </a:r>
          </a:p>
          <a:p>
            <a:pPr marL="457200" indent="-457200">
              <a:lnSpc>
                <a:spcPct val="80000"/>
              </a:lnSpc>
              <a:buFont typeface="Arial" charset="0"/>
              <a:buChar char="•"/>
            </a:pPr>
            <a:r>
              <a:rPr lang="en-US" sz="3600">
                <a:solidFill>
                  <a:srgbClr val="C00000"/>
                </a:solidFill>
                <a:cs typeface="ＭＳ Ｐゴシック"/>
              </a:rPr>
              <a:t>Language</a:t>
            </a:r>
          </a:p>
          <a:p>
            <a:pPr marL="457200" indent="-457200">
              <a:lnSpc>
                <a:spcPct val="80000"/>
              </a:lnSpc>
              <a:buFont typeface="Arial" charset="0"/>
              <a:buChar char="•"/>
            </a:pPr>
            <a:endParaRPr lang="en-US" sz="3600">
              <a:solidFill>
                <a:srgbClr val="C00000"/>
              </a:solidFill>
              <a:cs typeface="ＭＳ Ｐゴシック"/>
            </a:endParaRPr>
          </a:p>
          <a:p>
            <a:pPr marL="457200" indent="-457200">
              <a:lnSpc>
                <a:spcPct val="80000"/>
              </a:lnSpc>
              <a:buFont typeface="Wingdings 2" pitchFamily="18" charset="2"/>
              <a:buNone/>
            </a:pPr>
            <a:r>
              <a:rPr lang="en-US" sz="2800">
                <a:solidFill>
                  <a:schemeClr val="tx1"/>
                </a:solidFill>
                <a:cs typeface="ＭＳ Ｐゴシック"/>
              </a:rPr>
              <a:t>The ELA Common Core supports an integrated model of literacy. </a:t>
            </a:r>
            <a:r>
              <a:rPr lang="en-US" sz="2800">
                <a:solidFill>
                  <a:srgbClr val="FF0000"/>
                </a:solidFill>
                <a:cs typeface="ＭＳ Ｐゴシック"/>
              </a:rPr>
              <a:t>** Support Guided Reading and Writing </a:t>
            </a:r>
          </a:p>
          <a:p>
            <a:pPr marL="457200" indent="-457200">
              <a:lnSpc>
                <a:spcPct val="80000"/>
              </a:lnSpc>
              <a:buFont typeface="Wingdings 2" pitchFamily="18" charset="2"/>
              <a:buNone/>
            </a:pPr>
            <a:endParaRPr lang="en-US" sz="2800">
              <a:solidFill>
                <a:schemeClr val="tx1"/>
              </a:solidFill>
              <a:cs typeface="ＭＳ Ｐゴシック"/>
            </a:endParaRPr>
          </a:p>
          <a:p>
            <a:pPr marL="457200" indent="-457200">
              <a:lnSpc>
                <a:spcPct val="80000"/>
              </a:lnSpc>
              <a:buFont typeface="Wingdings 2" pitchFamily="18" charset="2"/>
              <a:buNone/>
            </a:pPr>
            <a:r>
              <a:rPr lang="en-US" sz="2800">
                <a:solidFill>
                  <a:schemeClr val="tx1"/>
                </a:solidFill>
                <a:cs typeface="ＭＳ Ｐゴシック"/>
              </a:rPr>
              <a:t>There are media requirements blended throughout.</a:t>
            </a:r>
          </a:p>
        </p:txBody>
      </p:sp>
      <p:pic>
        <p:nvPicPr>
          <p:cNvPr id="31748" name="Picture 4" descr="Core 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0"/>
            <a:ext cx="3962400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Arial" charset="0"/>
                <a:cs typeface="Arial" charset="0"/>
              </a:rPr>
              <a:t>                  College and Career Readiness </a:t>
            </a:r>
            <a:br>
              <a:rPr lang="en-US" sz="3600" smtClean="0">
                <a:latin typeface="Arial" charset="0"/>
                <a:cs typeface="Arial" charset="0"/>
              </a:rPr>
            </a:br>
            <a:r>
              <a:rPr lang="en-US" sz="3600" smtClean="0">
                <a:latin typeface="Arial" charset="0"/>
                <a:cs typeface="Arial" charset="0"/>
              </a:rPr>
              <a:t>                         Anchor Standards</a:t>
            </a:r>
          </a:p>
        </p:txBody>
      </p:sp>
      <p:sp>
        <p:nvSpPr>
          <p:cNvPr id="17411" name="Slide Number Placeholder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C9BCDF10-B592-4837-9CF5-473A93B29C38}" type="datetime1">
              <a:rPr lang="en-US" smtClean="0">
                <a:ea typeface="ＭＳ Ｐゴシック" pitchFamily="34" charset="-128"/>
              </a:rPr>
              <a:pPr>
                <a:defRPr/>
              </a:pPr>
              <a:t>10/28/2011</a:t>
            </a:fld>
            <a:r>
              <a:rPr lang="en-US" smtClean="0">
                <a:ea typeface="ＭＳ Ｐゴシック" pitchFamily="34" charset="-128"/>
              </a:rPr>
              <a:t>  •  page </a:t>
            </a:r>
            <a:fld id="{7EF08822-9295-4455-8437-A56469E822C3}" type="slidenum">
              <a:rPr lang="en-US" smtClean="0">
                <a:ea typeface="ＭＳ Ｐゴシック" pitchFamily="34" charset="-128"/>
              </a:rPr>
              <a:pPr>
                <a:defRPr/>
              </a:pPr>
              <a:t>9</a:t>
            </a:fld>
            <a:endParaRPr lang="en-US" smtClean="0">
              <a:ea typeface="ＭＳ Ｐゴシック" pitchFamily="34" charset="-128"/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152400" y="838200"/>
            <a:ext cx="3429000" cy="5162550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231775" algn="l"/>
              </a:tabLst>
              <a:defRPr/>
            </a:pPr>
            <a:r>
              <a:rPr lang="en-US" sz="28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College and Career Readiness (CCR) Anchor Standards:</a:t>
            </a:r>
          </a:p>
          <a:p>
            <a:pPr algn="ctr">
              <a:tabLst>
                <a:tab pos="231775" algn="l"/>
              </a:tabLst>
              <a:defRPr/>
            </a:pPr>
            <a:endParaRPr lang="en-US" sz="2000" dirty="0"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>
              <a:buFont typeface="Arial" pitchFamily="34" charset="0"/>
              <a:buChar char="•"/>
              <a:tabLst>
                <a:tab pos="231775" algn="l"/>
              </a:tabLst>
              <a:defRPr/>
            </a:pPr>
            <a:r>
              <a:rPr lang="en-US" dirty="0">
                <a:solidFill>
                  <a:srgbClr val="C00000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Have broad expectations   consistent across grades and content areas.</a:t>
            </a:r>
          </a:p>
          <a:p>
            <a:pPr>
              <a:buFont typeface="Arial" pitchFamily="34" charset="0"/>
              <a:buChar char="•"/>
              <a:tabLst>
                <a:tab pos="231775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 Are based on evidence</a:t>
            </a:r>
          </a:p>
          <a:p>
            <a:pPr>
              <a:tabLst>
                <a:tab pos="231775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about college and</a:t>
            </a:r>
          </a:p>
          <a:p>
            <a:pPr>
              <a:tabLst>
                <a:tab pos="231775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workforce training</a:t>
            </a:r>
          </a:p>
          <a:p>
            <a:pPr>
              <a:tabLst>
                <a:tab pos="231775" algn="l"/>
              </a:tabLst>
              <a:defRPr/>
            </a:pPr>
            <a:r>
              <a:rPr lang="en-US" sz="20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expectations.</a:t>
            </a:r>
          </a:p>
          <a:p>
            <a:pPr>
              <a:buFont typeface="Arial" pitchFamily="34" charset="0"/>
              <a:buChar char="•"/>
              <a:tabLst>
                <a:tab pos="231775" algn="l"/>
              </a:tabLst>
              <a:defRPr/>
            </a:pPr>
            <a:r>
              <a:rPr lang="en-US" sz="2000" dirty="0">
                <a:solidFill>
                  <a:srgbClr val="C00000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 Cover a broad range of   increasingly challenging text. </a:t>
            </a:r>
          </a:p>
        </p:txBody>
      </p:sp>
      <p:pic>
        <p:nvPicPr>
          <p:cNvPr id="33796" name="Picture 5" descr="k-5 reading standard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1676400"/>
            <a:ext cx="5227638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10361</TotalTime>
  <Words>1501</Words>
  <Application>Microsoft Office PowerPoint</Application>
  <PresentationFormat>On-screen Show (4:3)</PresentationFormat>
  <Paragraphs>291</Paragraphs>
  <Slides>41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11</vt:i4>
      </vt:variant>
      <vt:variant>
        <vt:lpstr>Slide Titles</vt:lpstr>
      </vt:variant>
      <vt:variant>
        <vt:i4>41</vt:i4>
      </vt:variant>
    </vt:vector>
  </HeadingPairs>
  <TitlesOfParts>
    <vt:vector size="59" baseType="lpstr">
      <vt:lpstr>Calibri</vt:lpstr>
      <vt:lpstr>ＭＳ Ｐゴシック</vt:lpstr>
      <vt:lpstr>Arial</vt:lpstr>
      <vt:lpstr>Aparajita</vt:lpstr>
      <vt:lpstr>Wingdings 2</vt:lpstr>
      <vt:lpstr>Times New Roman</vt:lpstr>
      <vt:lpstr>Wingdings</vt:lpstr>
      <vt:lpstr>Office Theme</vt:lpstr>
      <vt:lpstr>Custom Design</vt:lpstr>
      <vt:lpstr>1_Custom Design</vt:lpstr>
      <vt:lpstr>2_Custom Design</vt:lpstr>
      <vt:lpstr>Custom Design</vt:lpstr>
      <vt:lpstr>1_Custom Design</vt:lpstr>
      <vt:lpstr>1_Custom Design</vt:lpstr>
      <vt:lpstr>1_Custom Design</vt:lpstr>
      <vt:lpstr>1_Custom Design</vt:lpstr>
      <vt:lpstr>2_Custom Design</vt:lpstr>
      <vt:lpstr>2_Custom Design</vt:lpstr>
      <vt:lpstr>  ELA Phase II   2011-2012   High School Teachers     9/20/11</vt:lpstr>
      <vt:lpstr>Slide 2</vt:lpstr>
      <vt:lpstr>Slide 3</vt:lpstr>
      <vt:lpstr>Slide 4</vt:lpstr>
      <vt:lpstr>Slide 5</vt:lpstr>
      <vt:lpstr> North Carolina Professional Teaching Standards</vt:lpstr>
      <vt:lpstr>Slide 7</vt:lpstr>
      <vt:lpstr>Design</vt:lpstr>
      <vt:lpstr>                  College and Career Readiness                           Anchor Standards</vt:lpstr>
      <vt:lpstr>Slide 10</vt:lpstr>
      <vt:lpstr>CCR Anchor Standards</vt:lpstr>
      <vt:lpstr>Grade Specific Standards</vt:lpstr>
      <vt:lpstr>Slide 13</vt:lpstr>
      <vt:lpstr>Slide 14</vt:lpstr>
      <vt:lpstr>Slide 15</vt:lpstr>
      <vt:lpstr>Slide 16</vt:lpstr>
      <vt:lpstr>Intentional Design Limitations</vt:lpstr>
      <vt:lpstr>Reading Foundational Skills Grades K-5</vt:lpstr>
      <vt:lpstr>Balanced Literacy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Writing</vt:lpstr>
      <vt:lpstr>Foldable Activity</vt:lpstr>
      <vt:lpstr>Slide 31</vt:lpstr>
      <vt:lpstr>Text Types - Argument</vt:lpstr>
      <vt:lpstr>Text Types– Informational/Explanatory</vt:lpstr>
      <vt:lpstr>Text Types - Narrative</vt:lpstr>
      <vt:lpstr>Writing: Then and Now</vt:lpstr>
      <vt:lpstr>The Starring Role of Argument   </vt:lpstr>
      <vt:lpstr>Slide 37</vt:lpstr>
      <vt:lpstr>Close with a “Cloze”</vt:lpstr>
      <vt:lpstr>Close with a “CLOZE”</vt:lpstr>
      <vt:lpstr>NOW…….  The Answers!</vt:lpstr>
      <vt:lpstr>Close with a “CLOZE”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TammyC</dc:creator>
  <cp:lastModifiedBy>Dspence</cp:lastModifiedBy>
  <cp:revision>741</cp:revision>
  <cp:lastPrinted>2011-01-21T14:46:16Z</cp:lastPrinted>
  <dcterms:created xsi:type="dcterms:W3CDTF">2010-08-16T14:14:23Z</dcterms:created>
  <dcterms:modified xsi:type="dcterms:W3CDTF">2011-10-28T11:51:15Z</dcterms:modified>
</cp:coreProperties>
</file>